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321" r:id="rId3"/>
    <p:sldId id="334" r:id="rId4"/>
    <p:sldId id="308" r:id="rId5"/>
    <p:sldId id="293" r:id="rId6"/>
    <p:sldId id="294" r:id="rId7"/>
    <p:sldId id="337" r:id="rId8"/>
    <p:sldId id="346" r:id="rId9"/>
    <p:sldId id="347" r:id="rId10"/>
    <p:sldId id="345" r:id="rId11"/>
    <p:sldId id="336" r:id="rId12"/>
    <p:sldId id="372" r:id="rId13"/>
    <p:sldId id="332" r:id="rId14"/>
    <p:sldId id="333" r:id="rId15"/>
    <p:sldId id="363" r:id="rId16"/>
    <p:sldId id="371" r:id="rId17"/>
    <p:sldId id="338" r:id="rId18"/>
    <p:sldId id="348" r:id="rId19"/>
    <p:sldId id="349" r:id="rId20"/>
    <p:sldId id="350" r:id="rId21"/>
    <p:sldId id="351" r:id="rId22"/>
    <p:sldId id="352" r:id="rId23"/>
    <p:sldId id="353" r:id="rId24"/>
    <p:sldId id="295" r:id="rId25"/>
    <p:sldId id="369" r:id="rId26"/>
    <p:sldId id="373" r:id="rId27"/>
    <p:sldId id="374" r:id="rId28"/>
    <p:sldId id="329" r:id="rId29"/>
    <p:sldId id="335" r:id="rId30"/>
    <p:sldId id="340" r:id="rId31"/>
    <p:sldId id="355" r:id="rId32"/>
    <p:sldId id="315" r:id="rId33"/>
    <p:sldId id="356" r:id="rId34"/>
    <p:sldId id="357" r:id="rId35"/>
    <p:sldId id="341" r:id="rId36"/>
    <p:sldId id="370" r:id="rId37"/>
    <p:sldId id="361" r:id="rId38"/>
    <p:sldId id="318" r:id="rId39"/>
    <p:sldId id="354" r:id="rId40"/>
    <p:sldId id="342" r:id="rId41"/>
    <p:sldId id="358" r:id="rId42"/>
    <p:sldId id="343" r:id="rId43"/>
    <p:sldId id="359" r:id="rId44"/>
    <p:sldId id="360" r:id="rId45"/>
    <p:sldId id="297" r:id="rId46"/>
    <p:sldId id="299" r:id="rId47"/>
    <p:sldId id="288" r:id="rId48"/>
  </p:sldIdLst>
  <p:sldSz cx="9144000" cy="6858000" type="letter"/>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and Summary" id="{D63A495C-281C-4BF7-9F22-7C3DD29CE35A}">
          <p14:sldIdLst>
            <p14:sldId id="256"/>
          </p14:sldIdLst>
        </p14:section>
        <p14:section name="Summary" id="{A3E6164F-883E-49BA-AD4C-2118345FC104}">
          <p14:sldIdLst>
            <p14:sldId id="321"/>
            <p14:sldId id="334"/>
            <p14:sldId id="308"/>
            <p14:sldId id="293"/>
            <p14:sldId id="294"/>
          </p14:sldIdLst>
        </p14:section>
        <p14:section name="#1" id="{1101F8DF-A7E7-4CE2-8992-3F8A2D586EC0}">
          <p14:sldIdLst>
            <p14:sldId id="337"/>
            <p14:sldId id="346"/>
            <p14:sldId id="347"/>
            <p14:sldId id="345"/>
            <p14:sldId id="336"/>
            <p14:sldId id="372"/>
            <p14:sldId id="332"/>
            <p14:sldId id="333"/>
            <p14:sldId id="363"/>
            <p14:sldId id="371"/>
          </p14:sldIdLst>
        </p14:section>
        <p14:section name="#2" id="{6090746E-BCB0-4E86-8A84-8E8174330597}">
          <p14:sldIdLst>
            <p14:sldId id="338"/>
            <p14:sldId id="348"/>
            <p14:sldId id="349"/>
            <p14:sldId id="350"/>
            <p14:sldId id="351"/>
            <p14:sldId id="352"/>
            <p14:sldId id="353"/>
            <p14:sldId id="295"/>
            <p14:sldId id="369"/>
            <p14:sldId id="373"/>
            <p14:sldId id="374"/>
            <p14:sldId id="329"/>
            <p14:sldId id="335"/>
          </p14:sldIdLst>
        </p14:section>
        <p14:section name="#3" id="{725FAAD1-C967-46A1-85F9-CECF66229739}">
          <p14:sldIdLst>
            <p14:sldId id="340"/>
            <p14:sldId id="355"/>
            <p14:sldId id="315"/>
            <p14:sldId id="356"/>
            <p14:sldId id="357"/>
          </p14:sldIdLst>
        </p14:section>
        <p14:section name="#4" id="{80E1BEE9-D0C8-44CD-80F1-1AB842236A21}">
          <p14:sldIdLst>
            <p14:sldId id="341"/>
            <p14:sldId id="370"/>
            <p14:sldId id="361"/>
            <p14:sldId id="318"/>
            <p14:sldId id="354"/>
          </p14:sldIdLst>
        </p14:section>
        <p14:section name="#5" id="{51C37815-BA6F-49E9-8CDF-3B83C2A18535}">
          <p14:sldIdLst>
            <p14:sldId id="342"/>
            <p14:sldId id="358"/>
          </p14:sldIdLst>
        </p14:section>
        <p14:section name="#6" id="{10143A6F-8A4B-4E44-8F07-7778F52247A9}">
          <p14:sldIdLst>
            <p14:sldId id="343"/>
            <p14:sldId id="359"/>
          </p14:sldIdLst>
        </p14:section>
        <p14:section name="Price quotes and what's next" id="{5D30DC83-91AB-4338-B003-50D6E972A29E}">
          <p14:sldIdLst>
            <p14:sldId id="360"/>
            <p14:sldId id="297"/>
            <p14:sldId id="299"/>
            <p14:sldId id="28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000000"/>
    <a:srgbClr val="D0DFDB"/>
    <a:srgbClr val="C55A11"/>
    <a:srgbClr val="595959"/>
    <a:srgbClr val="0070C0"/>
    <a:srgbClr val="385723"/>
    <a:srgbClr val="7030A0"/>
    <a:srgbClr val="3B38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1" autoAdjust="0"/>
    <p:restoredTop sz="94660" autoAdjust="0"/>
  </p:normalViewPr>
  <p:slideViewPr>
    <p:cSldViewPr>
      <p:cViewPr varScale="1">
        <p:scale>
          <a:sx n="65" d="100"/>
          <a:sy n="65" d="100"/>
        </p:scale>
        <p:origin x="1680"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784"/>
    </p:cViewPr>
  </p:sorterViewPr>
  <p:gridSpacing cx="38100" cy="3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B43FC12-E8E9-4786-84F2-E9719A9E9EA5}" type="datetimeFigureOut">
              <a:rPr lang="en-US" smtClean="0"/>
              <a:pPr/>
              <a:t>11/1/2022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A252F72-E2BE-4EF3-9AC6-18167A7F54F1}" type="slidenum">
              <a:rPr lang="en-US" smtClean="0"/>
              <a:pPr/>
              <a:t>‹#›</a:t>
            </a:fld>
            <a:endParaRPr lang="en-US"/>
          </a:p>
        </p:txBody>
      </p:sp>
    </p:spTree>
    <p:extLst>
      <p:ext uri="{BB962C8B-B14F-4D97-AF65-F5344CB8AC3E}">
        <p14:creationId xmlns:p14="http://schemas.microsoft.com/office/powerpoint/2010/main" val="2617110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41506-7CE8-482F-BB2B-1A2A506BF653}"/>
              </a:ext>
            </a:extLst>
          </p:cNvPr>
          <p:cNvSpPr>
            <a:spLocks noGrp="1"/>
          </p:cNvSpPr>
          <p:nvPr>
            <p:ph type="ctrTitle"/>
          </p:nvPr>
        </p:nvSpPr>
        <p:spPr>
          <a:xfrm>
            <a:off x="266700" y="1122363"/>
            <a:ext cx="85725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2B937C9-72E4-4651-B4BF-B336E2714EA2}"/>
              </a:ext>
            </a:extLst>
          </p:cNvPr>
          <p:cNvSpPr>
            <a:spLocks noGrp="1"/>
          </p:cNvSpPr>
          <p:nvPr>
            <p:ph type="subTitle" idx="1"/>
          </p:nvPr>
        </p:nvSpPr>
        <p:spPr>
          <a:xfrm>
            <a:off x="266700" y="3602038"/>
            <a:ext cx="85725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6F9F1B4-9AEC-4333-9BC7-FB65FEBF1A93}"/>
              </a:ext>
            </a:extLst>
          </p:cNvPr>
          <p:cNvSpPr>
            <a:spLocks noGrp="1"/>
          </p:cNvSpPr>
          <p:nvPr>
            <p:ph type="dt" sz="half" idx="10"/>
          </p:nvPr>
        </p:nvSpPr>
        <p:spPr/>
        <p:txBody>
          <a:bodyPr/>
          <a:lstStyle/>
          <a:p>
            <a:fld id="{D8989C58-1D30-416F-B315-FCEB98D3008C}" type="datetime1">
              <a:rPr lang="en-US" smtClean="0"/>
              <a:pPr/>
              <a:t>11/1/2022</a:t>
            </a:fld>
            <a:endParaRPr lang="en-US"/>
          </a:p>
        </p:txBody>
      </p:sp>
      <p:sp>
        <p:nvSpPr>
          <p:cNvPr id="5" name="Footer Placeholder 4">
            <a:extLst>
              <a:ext uri="{FF2B5EF4-FFF2-40B4-BE49-F238E27FC236}">
                <a16:creationId xmlns:a16="http://schemas.microsoft.com/office/drawing/2014/main" id="{AC5BCE5A-7077-483A-BFDA-F5321FB00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DFD4AC-BFDF-4763-8819-476989706A6E}"/>
              </a:ext>
            </a:extLst>
          </p:cNvPr>
          <p:cNvSpPr>
            <a:spLocks noGrp="1"/>
          </p:cNvSpPr>
          <p:nvPr>
            <p:ph type="sldNum" sz="quarter" idx="12"/>
          </p:nvPr>
        </p:nvSpPr>
        <p:spPr/>
        <p:txBody>
          <a:bodyPr/>
          <a:lstStyle/>
          <a:p>
            <a:fld id="{086770AF-7FA7-485D-AEFE-EBB32DACF9DF}" type="slidenum">
              <a:rPr lang="en-US" smtClean="0"/>
              <a:pPr/>
              <a:t>‹#›</a:t>
            </a:fld>
            <a:endParaRPr lang="en-US"/>
          </a:p>
        </p:txBody>
      </p:sp>
    </p:spTree>
    <p:extLst>
      <p:ext uri="{BB962C8B-B14F-4D97-AF65-F5344CB8AC3E}">
        <p14:creationId xmlns:p14="http://schemas.microsoft.com/office/powerpoint/2010/main" val="2731478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D7B44-F2B4-4D91-9751-362A18E346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26C578-77DF-4F73-A49F-6FD2D504806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6C6813-A3DC-4392-823E-CCF4D9F5612C}"/>
              </a:ext>
            </a:extLst>
          </p:cNvPr>
          <p:cNvSpPr>
            <a:spLocks noGrp="1"/>
          </p:cNvSpPr>
          <p:nvPr>
            <p:ph type="dt" sz="half" idx="10"/>
          </p:nvPr>
        </p:nvSpPr>
        <p:spPr/>
        <p:txBody>
          <a:bodyPr/>
          <a:lstStyle/>
          <a:p>
            <a:fld id="{D06F9BBB-22FC-47D4-A547-AE85F36CCA06}" type="datetime1">
              <a:rPr lang="en-US" smtClean="0"/>
              <a:pPr/>
              <a:t>11/1/2022</a:t>
            </a:fld>
            <a:endParaRPr lang="en-US"/>
          </a:p>
        </p:txBody>
      </p:sp>
      <p:sp>
        <p:nvSpPr>
          <p:cNvPr id="5" name="Footer Placeholder 4">
            <a:extLst>
              <a:ext uri="{FF2B5EF4-FFF2-40B4-BE49-F238E27FC236}">
                <a16:creationId xmlns:a16="http://schemas.microsoft.com/office/drawing/2014/main" id="{F6A6E6E0-0EFE-4128-A09F-DF46571EA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B33B30-71CE-4F76-A4F9-4AD05A6D6FAF}"/>
              </a:ext>
            </a:extLst>
          </p:cNvPr>
          <p:cNvSpPr>
            <a:spLocks noGrp="1"/>
          </p:cNvSpPr>
          <p:nvPr>
            <p:ph type="sldNum" sz="quarter" idx="12"/>
          </p:nvPr>
        </p:nvSpPr>
        <p:spPr/>
        <p:txBody>
          <a:bodyPr/>
          <a:lstStyle/>
          <a:p>
            <a:fld id="{086770AF-7FA7-485D-AEFE-EBB32DACF9DF}" type="slidenum">
              <a:rPr lang="en-US" smtClean="0"/>
              <a:pPr/>
              <a:t>‹#›</a:t>
            </a:fld>
            <a:endParaRPr lang="en-US"/>
          </a:p>
        </p:txBody>
      </p:sp>
    </p:spTree>
    <p:extLst>
      <p:ext uri="{BB962C8B-B14F-4D97-AF65-F5344CB8AC3E}">
        <p14:creationId xmlns:p14="http://schemas.microsoft.com/office/powerpoint/2010/main" val="2685704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FD233C-456E-498A-9F25-250E94D581C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618BA2-51DA-471D-81E8-4F2C1701A6ED}"/>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2C5E1D-4935-4B37-8520-7E2CF5624AE2}"/>
              </a:ext>
            </a:extLst>
          </p:cNvPr>
          <p:cNvSpPr>
            <a:spLocks noGrp="1"/>
          </p:cNvSpPr>
          <p:nvPr>
            <p:ph type="dt" sz="half" idx="10"/>
          </p:nvPr>
        </p:nvSpPr>
        <p:spPr/>
        <p:txBody>
          <a:bodyPr/>
          <a:lstStyle/>
          <a:p>
            <a:fld id="{C4E3386F-A0E9-4847-AFB4-590AEDB4EBB0}" type="datetime1">
              <a:rPr lang="en-US" smtClean="0"/>
              <a:pPr/>
              <a:t>11/1/2022</a:t>
            </a:fld>
            <a:endParaRPr lang="en-US"/>
          </a:p>
        </p:txBody>
      </p:sp>
      <p:sp>
        <p:nvSpPr>
          <p:cNvPr id="5" name="Footer Placeholder 4">
            <a:extLst>
              <a:ext uri="{FF2B5EF4-FFF2-40B4-BE49-F238E27FC236}">
                <a16:creationId xmlns:a16="http://schemas.microsoft.com/office/drawing/2014/main" id="{655ACF55-7516-4767-A942-B09DE0EF6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A0631C-DC87-4CD6-9315-9D266DF59BAE}"/>
              </a:ext>
            </a:extLst>
          </p:cNvPr>
          <p:cNvSpPr>
            <a:spLocks noGrp="1"/>
          </p:cNvSpPr>
          <p:nvPr>
            <p:ph type="sldNum" sz="quarter" idx="12"/>
          </p:nvPr>
        </p:nvSpPr>
        <p:spPr/>
        <p:txBody>
          <a:bodyPr/>
          <a:lstStyle/>
          <a:p>
            <a:fld id="{086770AF-7FA7-485D-AEFE-EBB32DACF9DF}" type="slidenum">
              <a:rPr lang="en-US" smtClean="0"/>
              <a:pPr/>
              <a:t>‹#›</a:t>
            </a:fld>
            <a:endParaRPr lang="en-US"/>
          </a:p>
        </p:txBody>
      </p:sp>
    </p:spTree>
    <p:extLst>
      <p:ext uri="{BB962C8B-B14F-4D97-AF65-F5344CB8AC3E}">
        <p14:creationId xmlns:p14="http://schemas.microsoft.com/office/powerpoint/2010/main" val="1503942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5F5C5-1E4C-4459-89EC-3BECB332CC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BA2EF4-9B2E-45CA-A011-A76C2C1F12D7}"/>
              </a:ext>
            </a:extLst>
          </p:cNvPr>
          <p:cNvSpPr>
            <a:spLocks noGrp="1"/>
          </p:cNvSpPr>
          <p:nvPr>
            <p:ph idx="1"/>
          </p:nvPr>
        </p:nvSpPr>
        <p:spPr/>
        <p:txBody>
          <a:bodyPr/>
          <a:lstStyle>
            <a:lvl2pPr>
              <a:defRPr sz="2400"/>
            </a:lvl2pPr>
            <a:lvl3pPr marL="971550" indent="-285750">
              <a:defRPr sz="2400"/>
            </a:lvl3pPr>
            <a:lvl4pPr marL="1428750" indent="-231775">
              <a:defRPr sz="2400"/>
            </a:lvl4pPr>
            <a:lvl5pPr marL="1885950" indent="-342900">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A669D48-6426-44A5-8A4B-A63F24239E59}"/>
              </a:ext>
            </a:extLst>
          </p:cNvPr>
          <p:cNvSpPr>
            <a:spLocks noGrp="1"/>
          </p:cNvSpPr>
          <p:nvPr>
            <p:ph type="dt" sz="half" idx="10"/>
          </p:nvPr>
        </p:nvSpPr>
        <p:spPr/>
        <p:txBody>
          <a:bodyPr/>
          <a:lstStyle/>
          <a:p>
            <a:fld id="{4F967168-0236-4EA5-88C2-C45DD3676EBA}" type="datetime1">
              <a:rPr lang="en-US" smtClean="0"/>
              <a:pPr/>
              <a:t>11/1/2022</a:t>
            </a:fld>
            <a:endParaRPr lang="en-US"/>
          </a:p>
        </p:txBody>
      </p:sp>
      <p:sp>
        <p:nvSpPr>
          <p:cNvPr id="5" name="Footer Placeholder 4">
            <a:extLst>
              <a:ext uri="{FF2B5EF4-FFF2-40B4-BE49-F238E27FC236}">
                <a16:creationId xmlns:a16="http://schemas.microsoft.com/office/drawing/2014/main" id="{82CCFDEE-5553-45A5-B4B0-975AC7F53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EC649A-03A0-44D1-9764-5476B113AC76}"/>
              </a:ext>
            </a:extLst>
          </p:cNvPr>
          <p:cNvSpPr>
            <a:spLocks noGrp="1"/>
          </p:cNvSpPr>
          <p:nvPr>
            <p:ph type="sldNum" sz="quarter" idx="12"/>
          </p:nvPr>
        </p:nvSpPr>
        <p:spPr/>
        <p:txBody>
          <a:bodyPr/>
          <a:lstStyle/>
          <a:p>
            <a:fld id="{086770AF-7FA7-485D-AEFE-EBB32DACF9DF}" type="slidenum">
              <a:rPr lang="en-US" smtClean="0"/>
              <a:pPr/>
              <a:t>‹#›</a:t>
            </a:fld>
            <a:endParaRPr lang="en-US"/>
          </a:p>
        </p:txBody>
      </p:sp>
    </p:spTree>
    <p:extLst>
      <p:ext uri="{BB962C8B-B14F-4D97-AF65-F5344CB8AC3E}">
        <p14:creationId xmlns:p14="http://schemas.microsoft.com/office/powerpoint/2010/main" val="2842964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8F324-1613-4BA2-AD85-2C42F739A633}"/>
              </a:ext>
            </a:extLst>
          </p:cNvPr>
          <p:cNvSpPr>
            <a:spLocks noGrp="1"/>
          </p:cNvSpPr>
          <p:nvPr>
            <p:ph type="title"/>
          </p:nvPr>
        </p:nvSpPr>
        <p:spPr>
          <a:xfrm>
            <a:off x="304800" y="1409701"/>
            <a:ext cx="8496300" cy="2743199"/>
          </a:xfrm>
        </p:spPr>
        <p:txBody>
          <a:bodyPr anchor="b"/>
          <a:lstStyle>
            <a:lvl1pPr>
              <a:defRPr sz="4500">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3823FEA-9FFB-42D3-9F3E-B214BE5CF681}"/>
              </a:ext>
            </a:extLst>
          </p:cNvPr>
          <p:cNvSpPr>
            <a:spLocks noGrp="1"/>
          </p:cNvSpPr>
          <p:nvPr>
            <p:ph type="body" idx="1"/>
          </p:nvPr>
        </p:nvSpPr>
        <p:spPr>
          <a:xfrm>
            <a:off x="304800" y="4419600"/>
            <a:ext cx="8496300" cy="1670051"/>
          </a:xfrm>
        </p:spPr>
        <p:txBody>
          <a:bodyPr/>
          <a:lstStyle>
            <a:lvl1pPr marL="0" indent="0">
              <a:buNone/>
              <a:defRPr sz="1800">
                <a:solidFill>
                  <a:schemeClr val="bg2">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06D36DD5-CA38-4D56-B9D8-06FC3B376400}"/>
              </a:ext>
            </a:extLst>
          </p:cNvPr>
          <p:cNvSpPr>
            <a:spLocks noGrp="1"/>
          </p:cNvSpPr>
          <p:nvPr>
            <p:ph type="dt" sz="half" idx="10"/>
          </p:nvPr>
        </p:nvSpPr>
        <p:spPr/>
        <p:txBody>
          <a:bodyPr/>
          <a:lstStyle/>
          <a:p>
            <a:fld id="{70F3EF5F-278A-4CA6-A9E5-5291D83E046C}" type="datetime1">
              <a:rPr lang="en-US" smtClean="0"/>
              <a:pPr/>
              <a:t>11/1/2022</a:t>
            </a:fld>
            <a:endParaRPr lang="en-US"/>
          </a:p>
        </p:txBody>
      </p:sp>
      <p:sp>
        <p:nvSpPr>
          <p:cNvPr id="5" name="Footer Placeholder 4">
            <a:extLst>
              <a:ext uri="{FF2B5EF4-FFF2-40B4-BE49-F238E27FC236}">
                <a16:creationId xmlns:a16="http://schemas.microsoft.com/office/drawing/2014/main" id="{D63E3075-3883-44B5-A2FD-F060505F43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B7C58-DF75-486F-8519-4BC8EB8B328C}"/>
              </a:ext>
            </a:extLst>
          </p:cNvPr>
          <p:cNvSpPr>
            <a:spLocks noGrp="1"/>
          </p:cNvSpPr>
          <p:nvPr>
            <p:ph type="sldNum" sz="quarter" idx="12"/>
          </p:nvPr>
        </p:nvSpPr>
        <p:spPr/>
        <p:txBody>
          <a:bodyPr/>
          <a:lstStyle/>
          <a:p>
            <a:fld id="{086770AF-7FA7-485D-AEFE-EBB32DACF9DF}" type="slidenum">
              <a:rPr lang="en-US" smtClean="0"/>
              <a:pPr/>
              <a:t>‹#›</a:t>
            </a:fld>
            <a:endParaRPr lang="en-US"/>
          </a:p>
        </p:txBody>
      </p:sp>
    </p:spTree>
    <p:extLst>
      <p:ext uri="{BB962C8B-B14F-4D97-AF65-F5344CB8AC3E}">
        <p14:creationId xmlns:p14="http://schemas.microsoft.com/office/powerpoint/2010/main" val="2566902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B97C-3931-4551-AF00-1FAA35B09C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CEF4B4-D129-4887-AB55-46B21BC7085E}"/>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75A5B1-086C-4BFC-807B-EEEEF23F7CA4}"/>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EC85A8-34C5-488D-BA9F-EE79A2FF1639}"/>
              </a:ext>
            </a:extLst>
          </p:cNvPr>
          <p:cNvSpPr>
            <a:spLocks noGrp="1"/>
          </p:cNvSpPr>
          <p:nvPr>
            <p:ph type="dt" sz="half" idx="10"/>
          </p:nvPr>
        </p:nvSpPr>
        <p:spPr/>
        <p:txBody>
          <a:bodyPr/>
          <a:lstStyle/>
          <a:p>
            <a:fld id="{EA2B967D-1DBF-43E4-A97E-096B02EE4202}" type="datetime1">
              <a:rPr lang="en-US" smtClean="0"/>
              <a:pPr/>
              <a:t>11/1/2022</a:t>
            </a:fld>
            <a:endParaRPr lang="en-US"/>
          </a:p>
        </p:txBody>
      </p:sp>
      <p:sp>
        <p:nvSpPr>
          <p:cNvPr id="6" name="Footer Placeholder 5">
            <a:extLst>
              <a:ext uri="{FF2B5EF4-FFF2-40B4-BE49-F238E27FC236}">
                <a16:creationId xmlns:a16="http://schemas.microsoft.com/office/drawing/2014/main" id="{31E9FEC2-D770-4023-B257-91ADE7C2AF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7459A7-2B48-4A10-B9CF-C8D141856922}"/>
              </a:ext>
            </a:extLst>
          </p:cNvPr>
          <p:cNvSpPr>
            <a:spLocks noGrp="1"/>
          </p:cNvSpPr>
          <p:nvPr>
            <p:ph type="sldNum" sz="quarter" idx="12"/>
          </p:nvPr>
        </p:nvSpPr>
        <p:spPr/>
        <p:txBody>
          <a:bodyPr/>
          <a:lstStyle/>
          <a:p>
            <a:fld id="{086770AF-7FA7-485D-AEFE-EBB32DACF9DF}" type="slidenum">
              <a:rPr lang="en-US" smtClean="0"/>
              <a:pPr/>
              <a:t>‹#›</a:t>
            </a:fld>
            <a:endParaRPr lang="en-US"/>
          </a:p>
        </p:txBody>
      </p:sp>
    </p:spTree>
    <p:extLst>
      <p:ext uri="{BB962C8B-B14F-4D97-AF65-F5344CB8AC3E}">
        <p14:creationId xmlns:p14="http://schemas.microsoft.com/office/powerpoint/2010/main" val="32148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2C08-92C8-4B5A-B8B9-1AC2C3D5259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A7779B-DF82-40B1-A0E6-0096B407376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87BF81D-BB7B-4274-A56B-4A95425F9D9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4BA33B-488C-4994-BD9E-98D79662157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3561B22-CD7D-482C-923D-76B623A2F16A}"/>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6DE4B6-1145-4F23-AB51-35B824643777}"/>
              </a:ext>
            </a:extLst>
          </p:cNvPr>
          <p:cNvSpPr>
            <a:spLocks noGrp="1"/>
          </p:cNvSpPr>
          <p:nvPr>
            <p:ph type="dt" sz="half" idx="10"/>
          </p:nvPr>
        </p:nvSpPr>
        <p:spPr/>
        <p:txBody>
          <a:bodyPr/>
          <a:lstStyle/>
          <a:p>
            <a:fld id="{1A4D501C-5036-494B-A274-FB743A81DE58}" type="datetime1">
              <a:rPr lang="en-US" smtClean="0"/>
              <a:pPr/>
              <a:t>11/1/2022</a:t>
            </a:fld>
            <a:endParaRPr lang="en-US"/>
          </a:p>
        </p:txBody>
      </p:sp>
      <p:sp>
        <p:nvSpPr>
          <p:cNvPr id="8" name="Footer Placeholder 7">
            <a:extLst>
              <a:ext uri="{FF2B5EF4-FFF2-40B4-BE49-F238E27FC236}">
                <a16:creationId xmlns:a16="http://schemas.microsoft.com/office/drawing/2014/main" id="{7AA9582E-68E9-4BBB-B27B-457A6AE7D9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898C51-F119-48B3-873D-1FC57EA613C0}"/>
              </a:ext>
            </a:extLst>
          </p:cNvPr>
          <p:cNvSpPr>
            <a:spLocks noGrp="1"/>
          </p:cNvSpPr>
          <p:nvPr>
            <p:ph type="sldNum" sz="quarter" idx="12"/>
          </p:nvPr>
        </p:nvSpPr>
        <p:spPr/>
        <p:txBody>
          <a:bodyPr/>
          <a:lstStyle/>
          <a:p>
            <a:fld id="{086770AF-7FA7-485D-AEFE-EBB32DACF9DF}" type="slidenum">
              <a:rPr lang="en-US" smtClean="0"/>
              <a:pPr/>
              <a:t>‹#›</a:t>
            </a:fld>
            <a:endParaRPr lang="en-US"/>
          </a:p>
        </p:txBody>
      </p:sp>
    </p:spTree>
    <p:extLst>
      <p:ext uri="{BB962C8B-B14F-4D97-AF65-F5344CB8AC3E}">
        <p14:creationId xmlns:p14="http://schemas.microsoft.com/office/powerpoint/2010/main" val="1224322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12543-1794-4FED-8D70-B7212F9656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08922E-8D4C-40CE-BBF5-C05269AF5A09}"/>
              </a:ext>
            </a:extLst>
          </p:cNvPr>
          <p:cNvSpPr>
            <a:spLocks noGrp="1"/>
          </p:cNvSpPr>
          <p:nvPr>
            <p:ph type="dt" sz="half" idx="10"/>
          </p:nvPr>
        </p:nvSpPr>
        <p:spPr/>
        <p:txBody>
          <a:bodyPr/>
          <a:lstStyle/>
          <a:p>
            <a:fld id="{17463DDF-42CF-4D14-81C9-2B5752ED9489}" type="datetime1">
              <a:rPr lang="en-US" smtClean="0"/>
              <a:pPr/>
              <a:t>11/1/2022</a:t>
            </a:fld>
            <a:endParaRPr lang="en-US"/>
          </a:p>
        </p:txBody>
      </p:sp>
      <p:sp>
        <p:nvSpPr>
          <p:cNvPr id="4" name="Footer Placeholder 3">
            <a:extLst>
              <a:ext uri="{FF2B5EF4-FFF2-40B4-BE49-F238E27FC236}">
                <a16:creationId xmlns:a16="http://schemas.microsoft.com/office/drawing/2014/main" id="{EAF739C0-A884-4EFA-83A7-21DC8A4DA3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45A621-3ECE-4689-896E-26342031CDB4}"/>
              </a:ext>
            </a:extLst>
          </p:cNvPr>
          <p:cNvSpPr>
            <a:spLocks noGrp="1"/>
          </p:cNvSpPr>
          <p:nvPr>
            <p:ph type="sldNum" sz="quarter" idx="12"/>
          </p:nvPr>
        </p:nvSpPr>
        <p:spPr/>
        <p:txBody>
          <a:bodyPr/>
          <a:lstStyle/>
          <a:p>
            <a:fld id="{086770AF-7FA7-485D-AEFE-EBB32DACF9DF}" type="slidenum">
              <a:rPr lang="en-US" smtClean="0"/>
              <a:pPr/>
              <a:t>‹#›</a:t>
            </a:fld>
            <a:endParaRPr lang="en-US"/>
          </a:p>
        </p:txBody>
      </p:sp>
    </p:spTree>
    <p:extLst>
      <p:ext uri="{BB962C8B-B14F-4D97-AF65-F5344CB8AC3E}">
        <p14:creationId xmlns:p14="http://schemas.microsoft.com/office/powerpoint/2010/main" val="3273351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115101-4A75-4779-A294-16CAEDC2DD70}"/>
              </a:ext>
            </a:extLst>
          </p:cNvPr>
          <p:cNvSpPr>
            <a:spLocks noGrp="1"/>
          </p:cNvSpPr>
          <p:nvPr>
            <p:ph type="dt" sz="half" idx="10"/>
          </p:nvPr>
        </p:nvSpPr>
        <p:spPr/>
        <p:txBody>
          <a:bodyPr/>
          <a:lstStyle/>
          <a:p>
            <a:fld id="{53F05C08-9A4A-4368-8DA8-45BD2F35B435}" type="datetime1">
              <a:rPr lang="en-US" smtClean="0"/>
              <a:pPr/>
              <a:t>11/1/2022</a:t>
            </a:fld>
            <a:endParaRPr lang="en-US"/>
          </a:p>
        </p:txBody>
      </p:sp>
      <p:sp>
        <p:nvSpPr>
          <p:cNvPr id="3" name="Footer Placeholder 2">
            <a:extLst>
              <a:ext uri="{FF2B5EF4-FFF2-40B4-BE49-F238E27FC236}">
                <a16:creationId xmlns:a16="http://schemas.microsoft.com/office/drawing/2014/main" id="{F5676D3F-7473-451A-B9EB-66076A1831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0C1F73-2839-4B54-99A5-DEE007565C12}"/>
              </a:ext>
            </a:extLst>
          </p:cNvPr>
          <p:cNvSpPr>
            <a:spLocks noGrp="1"/>
          </p:cNvSpPr>
          <p:nvPr>
            <p:ph type="sldNum" sz="quarter" idx="12"/>
          </p:nvPr>
        </p:nvSpPr>
        <p:spPr/>
        <p:txBody>
          <a:bodyPr/>
          <a:lstStyle/>
          <a:p>
            <a:fld id="{086770AF-7FA7-485D-AEFE-EBB32DACF9DF}" type="slidenum">
              <a:rPr lang="en-US" smtClean="0"/>
              <a:pPr/>
              <a:t>‹#›</a:t>
            </a:fld>
            <a:endParaRPr lang="en-US"/>
          </a:p>
        </p:txBody>
      </p:sp>
    </p:spTree>
    <p:extLst>
      <p:ext uri="{BB962C8B-B14F-4D97-AF65-F5344CB8AC3E}">
        <p14:creationId xmlns:p14="http://schemas.microsoft.com/office/powerpoint/2010/main" val="2509808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9CD85-732B-4658-80BD-8DDD800F7E0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CE8EA1E-4AFA-4FBA-931B-E1E3E75C1E0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5A1383-8962-43F9-B53F-C814E41E638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F1C0854-4DD5-46F9-A7D7-94777A947433}"/>
              </a:ext>
            </a:extLst>
          </p:cNvPr>
          <p:cNvSpPr>
            <a:spLocks noGrp="1"/>
          </p:cNvSpPr>
          <p:nvPr>
            <p:ph type="dt" sz="half" idx="10"/>
          </p:nvPr>
        </p:nvSpPr>
        <p:spPr/>
        <p:txBody>
          <a:bodyPr/>
          <a:lstStyle/>
          <a:p>
            <a:fld id="{7842E966-903D-4438-BF17-5FAF7EE4A027}" type="datetime1">
              <a:rPr lang="en-US" smtClean="0"/>
              <a:pPr/>
              <a:t>11/1/2022</a:t>
            </a:fld>
            <a:endParaRPr lang="en-US"/>
          </a:p>
        </p:txBody>
      </p:sp>
      <p:sp>
        <p:nvSpPr>
          <p:cNvPr id="6" name="Footer Placeholder 5">
            <a:extLst>
              <a:ext uri="{FF2B5EF4-FFF2-40B4-BE49-F238E27FC236}">
                <a16:creationId xmlns:a16="http://schemas.microsoft.com/office/drawing/2014/main" id="{ADBBB752-14C6-4DC5-A770-068AA10A2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1E6DD-4A72-475F-A029-5AD59867AFF0}"/>
              </a:ext>
            </a:extLst>
          </p:cNvPr>
          <p:cNvSpPr>
            <a:spLocks noGrp="1"/>
          </p:cNvSpPr>
          <p:nvPr>
            <p:ph type="sldNum" sz="quarter" idx="12"/>
          </p:nvPr>
        </p:nvSpPr>
        <p:spPr/>
        <p:txBody>
          <a:bodyPr/>
          <a:lstStyle/>
          <a:p>
            <a:fld id="{086770AF-7FA7-485D-AEFE-EBB32DACF9DF}" type="slidenum">
              <a:rPr lang="en-US" smtClean="0"/>
              <a:pPr/>
              <a:t>‹#›</a:t>
            </a:fld>
            <a:endParaRPr lang="en-US"/>
          </a:p>
        </p:txBody>
      </p:sp>
    </p:spTree>
    <p:extLst>
      <p:ext uri="{BB962C8B-B14F-4D97-AF65-F5344CB8AC3E}">
        <p14:creationId xmlns:p14="http://schemas.microsoft.com/office/powerpoint/2010/main" val="1958655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94C4B-A784-4499-AC65-939D08B2777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772C3AD-AADD-4761-91E6-D624AB30683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55427DB-20DA-4D04-8FCB-CE395CC1008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5FB61CA-681F-4E6D-B504-E7395848B4E4}"/>
              </a:ext>
            </a:extLst>
          </p:cNvPr>
          <p:cNvSpPr>
            <a:spLocks noGrp="1"/>
          </p:cNvSpPr>
          <p:nvPr>
            <p:ph type="dt" sz="half" idx="10"/>
          </p:nvPr>
        </p:nvSpPr>
        <p:spPr/>
        <p:txBody>
          <a:bodyPr/>
          <a:lstStyle/>
          <a:p>
            <a:fld id="{FC35898E-C5F8-46F7-85C4-A7D0C4CCF5B5}" type="datetime1">
              <a:rPr lang="en-US" smtClean="0"/>
              <a:pPr/>
              <a:t>11/1/2022</a:t>
            </a:fld>
            <a:endParaRPr lang="en-US"/>
          </a:p>
        </p:txBody>
      </p:sp>
      <p:sp>
        <p:nvSpPr>
          <p:cNvPr id="6" name="Footer Placeholder 5">
            <a:extLst>
              <a:ext uri="{FF2B5EF4-FFF2-40B4-BE49-F238E27FC236}">
                <a16:creationId xmlns:a16="http://schemas.microsoft.com/office/drawing/2014/main" id="{FFC526DF-4865-4989-9C1B-B3AF2C862C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80F385-5DFD-4B3D-91B6-C5BB2081091C}"/>
              </a:ext>
            </a:extLst>
          </p:cNvPr>
          <p:cNvSpPr>
            <a:spLocks noGrp="1"/>
          </p:cNvSpPr>
          <p:nvPr>
            <p:ph type="sldNum" sz="quarter" idx="12"/>
          </p:nvPr>
        </p:nvSpPr>
        <p:spPr/>
        <p:txBody>
          <a:bodyPr/>
          <a:lstStyle/>
          <a:p>
            <a:fld id="{086770AF-7FA7-485D-AEFE-EBB32DACF9DF}" type="slidenum">
              <a:rPr lang="en-US" smtClean="0"/>
              <a:pPr/>
              <a:t>‹#›</a:t>
            </a:fld>
            <a:endParaRPr lang="en-US"/>
          </a:p>
        </p:txBody>
      </p:sp>
    </p:spTree>
    <p:extLst>
      <p:ext uri="{BB962C8B-B14F-4D97-AF65-F5344CB8AC3E}">
        <p14:creationId xmlns:p14="http://schemas.microsoft.com/office/powerpoint/2010/main" val="3580877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6D4DC5-E8BB-41EA-96E0-51BC45EE40CF}"/>
              </a:ext>
            </a:extLst>
          </p:cNvPr>
          <p:cNvSpPr>
            <a:spLocks noGrp="1"/>
          </p:cNvSpPr>
          <p:nvPr>
            <p:ph type="title"/>
          </p:nvPr>
        </p:nvSpPr>
        <p:spPr>
          <a:xfrm>
            <a:off x="114300" y="114300"/>
            <a:ext cx="8915400" cy="555077"/>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367E47F3-10D1-4A23-89DE-99ACF8274764}"/>
              </a:ext>
            </a:extLst>
          </p:cNvPr>
          <p:cNvSpPr>
            <a:spLocks noGrp="1"/>
          </p:cNvSpPr>
          <p:nvPr>
            <p:ph type="body" idx="1"/>
          </p:nvPr>
        </p:nvSpPr>
        <p:spPr>
          <a:xfrm>
            <a:off x="114300" y="800100"/>
            <a:ext cx="8915400" cy="53768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0EA8DDA-5746-4AD4-AAFA-BD9505851393}"/>
              </a:ext>
            </a:extLst>
          </p:cNvPr>
          <p:cNvSpPr>
            <a:spLocks noGrp="1"/>
          </p:cNvSpPr>
          <p:nvPr>
            <p:ph type="dt" sz="half" idx="2"/>
          </p:nvPr>
        </p:nvSpPr>
        <p:spPr>
          <a:xfrm>
            <a:off x="114300" y="632460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C70CDC3-4A72-4C4C-9832-BC55AF0CBFAD}" type="datetime1">
              <a:rPr lang="en-US" smtClean="0"/>
              <a:pPr/>
              <a:t>11/1/2022</a:t>
            </a:fld>
            <a:endParaRPr lang="en-US"/>
          </a:p>
        </p:txBody>
      </p:sp>
      <p:sp>
        <p:nvSpPr>
          <p:cNvPr id="5" name="Footer Placeholder 4">
            <a:extLst>
              <a:ext uri="{FF2B5EF4-FFF2-40B4-BE49-F238E27FC236}">
                <a16:creationId xmlns:a16="http://schemas.microsoft.com/office/drawing/2014/main" id="{14E7F088-5E95-4388-BE5E-624527CD0DD7}"/>
              </a:ext>
            </a:extLst>
          </p:cNvPr>
          <p:cNvSpPr>
            <a:spLocks noGrp="1"/>
          </p:cNvSpPr>
          <p:nvPr>
            <p:ph type="ftr" sz="quarter" idx="3"/>
          </p:nvPr>
        </p:nvSpPr>
        <p:spPr>
          <a:xfrm>
            <a:off x="2590800" y="6324600"/>
            <a:ext cx="39624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ACC3E17-D219-4DED-A9DA-D616F270D7CD}"/>
              </a:ext>
            </a:extLst>
          </p:cNvPr>
          <p:cNvSpPr>
            <a:spLocks noGrp="1"/>
          </p:cNvSpPr>
          <p:nvPr>
            <p:ph type="sldNum" sz="quarter" idx="4"/>
          </p:nvPr>
        </p:nvSpPr>
        <p:spPr>
          <a:xfrm>
            <a:off x="6972300" y="632460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86770AF-7FA7-485D-AEFE-EBB32DACF9DF}" type="slidenum">
              <a:rPr lang="en-US" smtClean="0"/>
              <a:pPr/>
              <a:t>‹#›</a:t>
            </a:fld>
            <a:endParaRPr lang="en-US"/>
          </a:p>
        </p:txBody>
      </p:sp>
    </p:spTree>
    <p:extLst>
      <p:ext uri="{BB962C8B-B14F-4D97-AF65-F5344CB8AC3E}">
        <p14:creationId xmlns:p14="http://schemas.microsoft.com/office/powerpoint/2010/main" val="772078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685800" rtl="0" eaLnBrk="1" latinLnBrk="0" hangingPunct="1">
        <a:lnSpc>
          <a:spcPct val="90000"/>
        </a:lnSpc>
        <a:spcBef>
          <a:spcPct val="0"/>
        </a:spcBef>
        <a:buNone/>
        <a:defRPr sz="3600" kern="1200">
          <a:solidFill>
            <a:srgbClr val="0070C0"/>
          </a:solidFill>
          <a:latin typeface="+mj-lt"/>
          <a:ea typeface="+mj-ea"/>
          <a:cs typeface="+mj-cs"/>
        </a:defRPr>
      </a:lvl1pPr>
    </p:titleStyle>
    <p:bodyStyle>
      <a:lvl1pPr marL="0" indent="0" algn="l" defTabSz="685800" rtl="0" eaLnBrk="1" latinLnBrk="0" hangingPunct="1">
        <a:lnSpc>
          <a:spcPct val="90000"/>
        </a:lnSpc>
        <a:spcBef>
          <a:spcPts val="750"/>
        </a:spcBef>
        <a:buFontTx/>
        <a:buNone/>
        <a:defRPr sz="2200" b="1" kern="1200">
          <a:solidFill>
            <a:srgbClr val="4472C4"/>
          </a:solidFill>
          <a:latin typeface="+mn-lt"/>
          <a:ea typeface="+mn-ea"/>
          <a:cs typeface="+mn-cs"/>
        </a:defRPr>
      </a:lvl1pPr>
      <a:lvl2pPr marL="568325" indent="-225425" algn="l" defTabSz="685800" rtl="0" eaLnBrk="1" latinLnBrk="0" hangingPunct="1">
        <a:lnSpc>
          <a:spcPct val="90000"/>
        </a:lnSpc>
        <a:spcBef>
          <a:spcPts val="600"/>
        </a:spcBef>
        <a:buFont typeface="Arial" panose="020B0604020202020204" pitchFamily="34" charset="0"/>
        <a:buChar char="•"/>
        <a:defRPr sz="1800" kern="1200">
          <a:solidFill>
            <a:schemeClr val="tx1"/>
          </a:solidFill>
          <a:latin typeface="+mn-lt"/>
          <a:ea typeface="+mn-ea"/>
          <a:cs typeface="+mn-cs"/>
        </a:defRPr>
      </a:lvl2pPr>
      <a:lvl3pPr marL="1143000" indent="-457200" algn="l" defTabSz="685800" rtl="0" eaLnBrk="1" latinLnBrk="0" hangingPunct="1">
        <a:lnSpc>
          <a:spcPct val="90000"/>
        </a:lnSpc>
        <a:spcBef>
          <a:spcPts val="600"/>
        </a:spcBef>
        <a:buFont typeface="Courier New" panose="02070309020205020404" pitchFamily="49" charset="0"/>
        <a:buChar char="o"/>
        <a:defRPr sz="1800" kern="1200">
          <a:solidFill>
            <a:schemeClr val="tx1"/>
          </a:solidFill>
          <a:latin typeface="+mn-lt"/>
          <a:ea typeface="+mn-ea"/>
          <a:cs typeface="+mn-cs"/>
        </a:defRPr>
      </a:lvl3pPr>
      <a:lvl4pPr marL="1487488" indent="-231775" algn="l" defTabSz="685800" rtl="0" eaLnBrk="1" latinLnBrk="0" hangingPunct="1">
        <a:lnSpc>
          <a:spcPct val="90000"/>
        </a:lnSpc>
        <a:spcBef>
          <a:spcPts val="600"/>
        </a:spcBef>
        <a:buFont typeface="Wingdings" panose="05000000000000000000" pitchFamily="2" charset="2"/>
        <a:buChar char="§"/>
        <a:defRPr sz="1800" kern="1200">
          <a:solidFill>
            <a:schemeClr val="tx1"/>
          </a:solidFill>
          <a:latin typeface="+mn-lt"/>
          <a:ea typeface="+mn-ea"/>
          <a:cs typeface="+mn-cs"/>
        </a:defRPr>
      </a:lvl4pPr>
      <a:lvl5pPr marL="1944688" indent="-342900" algn="l" defTabSz="685800" rtl="0" eaLnBrk="1" latinLnBrk="0" hangingPunct="1">
        <a:lnSpc>
          <a:spcPct val="90000"/>
        </a:lnSpc>
        <a:spcBef>
          <a:spcPts val="600"/>
        </a:spcBef>
        <a:buFont typeface="Wingdings" panose="05000000000000000000" pitchFamily="2" charset="2"/>
        <a:buChar char="v"/>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9C524-1B7A-4BCA-981D-88D7C1E4608F}"/>
              </a:ext>
            </a:extLst>
          </p:cNvPr>
          <p:cNvSpPr>
            <a:spLocks noGrp="1"/>
          </p:cNvSpPr>
          <p:nvPr>
            <p:ph type="ctrTitle"/>
          </p:nvPr>
        </p:nvSpPr>
        <p:spPr>
          <a:xfrm>
            <a:off x="266700" y="1905000"/>
            <a:ext cx="8572500" cy="2514600"/>
          </a:xfrm>
        </p:spPr>
        <p:txBody>
          <a:bodyPr>
            <a:normAutofit/>
          </a:bodyPr>
          <a:lstStyle/>
          <a:p>
            <a:r>
              <a:rPr lang="en-US" b="1" dirty="0"/>
              <a:t>Solid Waste Committee </a:t>
            </a:r>
            <a:br>
              <a:rPr lang="en-US"/>
            </a:br>
            <a:r>
              <a:rPr lang="en-US" sz="3200"/>
              <a:t>Recommendations for 2019</a:t>
            </a:r>
            <a:endParaRPr lang="en-US" sz="3200" dirty="0"/>
          </a:p>
        </p:txBody>
      </p:sp>
      <p:sp>
        <p:nvSpPr>
          <p:cNvPr id="3" name="Subtitle 2">
            <a:extLst>
              <a:ext uri="{FF2B5EF4-FFF2-40B4-BE49-F238E27FC236}">
                <a16:creationId xmlns:a16="http://schemas.microsoft.com/office/drawing/2014/main" id="{32A7C85C-A232-4B01-B211-4BF582E83795}"/>
              </a:ext>
            </a:extLst>
          </p:cNvPr>
          <p:cNvSpPr>
            <a:spLocks noGrp="1"/>
          </p:cNvSpPr>
          <p:nvPr>
            <p:ph type="subTitle" idx="1"/>
          </p:nvPr>
        </p:nvSpPr>
        <p:spPr>
          <a:xfrm>
            <a:off x="266700" y="5067300"/>
            <a:ext cx="8572500" cy="647700"/>
          </a:xfrm>
        </p:spPr>
        <p:txBody>
          <a:bodyPr/>
          <a:lstStyle/>
          <a:p>
            <a:r>
              <a:rPr lang="en-US" dirty="0"/>
              <a:t> V 16		October 23, 2018</a:t>
            </a:r>
          </a:p>
        </p:txBody>
      </p:sp>
      <p:grpSp>
        <p:nvGrpSpPr>
          <p:cNvPr id="6" name="Group 5">
            <a:extLst>
              <a:ext uri="{FF2B5EF4-FFF2-40B4-BE49-F238E27FC236}">
                <a16:creationId xmlns:a16="http://schemas.microsoft.com/office/drawing/2014/main" id="{16C40D71-C0FA-4105-9780-94A8F02A4106}"/>
              </a:ext>
            </a:extLst>
          </p:cNvPr>
          <p:cNvGrpSpPr/>
          <p:nvPr/>
        </p:nvGrpSpPr>
        <p:grpSpPr>
          <a:xfrm>
            <a:off x="266700" y="228600"/>
            <a:ext cx="4873257" cy="1465011"/>
            <a:chOff x="152400" y="1437167"/>
            <a:chExt cx="4873257" cy="1465011"/>
          </a:xfrm>
        </p:grpSpPr>
        <p:grpSp>
          <p:nvGrpSpPr>
            <p:cNvPr id="7" name="Group 6">
              <a:extLst>
                <a:ext uri="{FF2B5EF4-FFF2-40B4-BE49-F238E27FC236}">
                  <a16:creationId xmlns:a16="http://schemas.microsoft.com/office/drawing/2014/main" id="{810FDD0D-40A1-417C-B0BD-0B53609054B4}"/>
                </a:ext>
              </a:extLst>
            </p:cNvPr>
            <p:cNvGrpSpPr/>
            <p:nvPr/>
          </p:nvGrpSpPr>
          <p:grpSpPr>
            <a:xfrm>
              <a:off x="1559446" y="1669311"/>
              <a:ext cx="3466211" cy="960475"/>
              <a:chOff x="1559446" y="1669311"/>
              <a:chExt cx="3466211" cy="960475"/>
            </a:xfrm>
          </p:grpSpPr>
          <p:sp>
            <p:nvSpPr>
              <p:cNvPr id="9" name="Rectangle 8">
                <a:extLst>
                  <a:ext uri="{FF2B5EF4-FFF2-40B4-BE49-F238E27FC236}">
                    <a16:creationId xmlns:a16="http://schemas.microsoft.com/office/drawing/2014/main" id="{B22E265E-A282-4DC5-8413-35050F673615}"/>
                  </a:ext>
                </a:extLst>
              </p:cNvPr>
              <p:cNvSpPr/>
              <p:nvPr/>
            </p:nvSpPr>
            <p:spPr>
              <a:xfrm>
                <a:off x="1559446" y="1672856"/>
                <a:ext cx="800986" cy="453654"/>
              </a:xfrm>
              <a:prstGeom prst="rect">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b="1" dirty="0">
                    <a:solidFill>
                      <a:schemeClr val="tx1"/>
                    </a:solidFill>
                    <a:latin typeface="+mj-lt"/>
                  </a:rPr>
                  <a:t>Town</a:t>
                </a:r>
              </a:p>
              <a:p>
                <a:pPr algn="ctr">
                  <a:lnSpc>
                    <a:spcPct val="80000"/>
                  </a:lnSpc>
                </a:pPr>
                <a:r>
                  <a:rPr lang="en-US" sz="1400" b="1" dirty="0">
                    <a:solidFill>
                      <a:schemeClr val="tx1"/>
                    </a:solidFill>
                    <a:latin typeface="+mj-lt"/>
                  </a:rPr>
                  <a:t>of</a:t>
                </a:r>
              </a:p>
            </p:txBody>
          </p:sp>
          <p:sp>
            <p:nvSpPr>
              <p:cNvPr id="10" name="Rectangle 9">
                <a:extLst>
                  <a:ext uri="{FF2B5EF4-FFF2-40B4-BE49-F238E27FC236}">
                    <a16:creationId xmlns:a16="http://schemas.microsoft.com/office/drawing/2014/main" id="{26255CD3-BA09-452A-A03A-9A4946974C87}"/>
                  </a:ext>
                </a:extLst>
              </p:cNvPr>
              <p:cNvSpPr/>
              <p:nvPr/>
            </p:nvSpPr>
            <p:spPr>
              <a:xfrm>
                <a:off x="2108799" y="1669311"/>
                <a:ext cx="2916858" cy="496186"/>
              </a:xfrm>
              <a:prstGeom prst="rect">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pPr>
                <a:r>
                  <a:rPr lang="en-US" sz="5000" spc="-150" dirty="0">
                    <a:solidFill>
                      <a:schemeClr val="tx1"/>
                    </a:solidFill>
                    <a:latin typeface="Baskerville Old Face" panose="02020602080505020303" pitchFamily="18" charset="0"/>
                  </a:rPr>
                  <a:t>Canterbury</a:t>
                </a:r>
              </a:p>
            </p:txBody>
          </p:sp>
          <p:cxnSp>
            <p:nvCxnSpPr>
              <p:cNvPr id="11" name="Straight Connector 10">
                <a:extLst>
                  <a:ext uri="{FF2B5EF4-FFF2-40B4-BE49-F238E27FC236}">
                    <a16:creationId xmlns:a16="http://schemas.microsoft.com/office/drawing/2014/main" id="{9C1A1AB6-E8A1-4DD1-B42C-8C4055715A05}"/>
                  </a:ext>
                </a:extLst>
              </p:cNvPr>
              <p:cNvCxnSpPr>
                <a:cxnSpLocks/>
              </p:cNvCxnSpPr>
              <p:nvPr/>
            </p:nvCxnSpPr>
            <p:spPr>
              <a:xfrm>
                <a:off x="1772094" y="2161953"/>
                <a:ext cx="278572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3300C9E-09B7-4C32-91B0-6944CFB76922}"/>
                  </a:ext>
                </a:extLst>
              </p:cNvPr>
              <p:cNvSpPr/>
              <p:nvPr/>
            </p:nvSpPr>
            <p:spPr>
              <a:xfrm>
                <a:off x="1679943" y="2133600"/>
                <a:ext cx="3182680" cy="496186"/>
              </a:xfrm>
              <a:prstGeom prst="rect">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pPr>
                <a:r>
                  <a:rPr lang="en-US" sz="2600" spc="290" dirty="0">
                    <a:solidFill>
                      <a:schemeClr val="tx1"/>
                    </a:solidFill>
                    <a:latin typeface="+mj-lt"/>
                  </a:rPr>
                  <a:t>NEW HAMPSHIRE</a:t>
                </a:r>
              </a:p>
            </p:txBody>
          </p:sp>
        </p:grpSp>
        <p:pic>
          <p:nvPicPr>
            <p:cNvPr id="8" name="Picture 7">
              <a:extLst>
                <a:ext uri="{FF2B5EF4-FFF2-40B4-BE49-F238E27FC236}">
                  <a16:creationId xmlns:a16="http://schemas.microsoft.com/office/drawing/2014/main" id="{7979C81A-51FD-47FE-BF8B-9F19093B06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437167"/>
              <a:ext cx="1447801" cy="1465011"/>
            </a:xfrm>
            <a:prstGeom prst="rect">
              <a:avLst/>
            </a:prstGeom>
          </p:spPr>
        </p:pic>
      </p:grpSp>
      <p:sp>
        <p:nvSpPr>
          <p:cNvPr id="4" name="Slide Number Placeholder 3">
            <a:extLst>
              <a:ext uri="{FF2B5EF4-FFF2-40B4-BE49-F238E27FC236}">
                <a16:creationId xmlns:a16="http://schemas.microsoft.com/office/drawing/2014/main" id="{74B7282F-D642-460E-9067-D87FBEF69BEE}"/>
              </a:ext>
            </a:extLst>
          </p:cNvPr>
          <p:cNvSpPr>
            <a:spLocks noGrp="1"/>
          </p:cNvSpPr>
          <p:nvPr>
            <p:ph type="sldNum" sz="quarter" idx="12"/>
          </p:nvPr>
        </p:nvSpPr>
        <p:spPr/>
        <p:txBody>
          <a:bodyPr/>
          <a:lstStyle/>
          <a:p>
            <a:fld id="{086770AF-7FA7-485D-AEFE-EBB32DACF9DF}" type="slidenum">
              <a:rPr lang="en-US" smtClean="0"/>
              <a:pPr/>
              <a:t>1</a:t>
            </a:fld>
            <a:endParaRPr lang="en-US" dirty="0"/>
          </a:p>
        </p:txBody>
      </p:sp>
    </p:spTree>
    <p:extLst>
      <p:ext uri="{BB962C8B-B14F-4D97-AF65-F5344CB8AC3E}">
        <p14:creationId xmlns:p14="http://schemas.microsoft.com/office/powerpoint/2010/main" val="1454743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FB464C-5C56-4C27-B38E-70CA640D05E9}"/>
              </a:ext>
            </a:extLst>
          </p:cNvPr>
          <p:cNvSpPr>
            <a:spLocks noGrp="1"/>
          </p:cNvSpPr>
          <p:nvPr>
            <p:ph type="title"/>
          </p:nvPr>
        </p:nvSpPr>
        <p:spPr/>
        <p:txBody>
          <a:bodyPr/>
          <a:lstStyle/>
          <a:p>
            <a:r>
              <a:rPr lang="en-US" dirty="0"/>
              <a:t>Separately recycle cardboard – Investment</a:t>
            </a:r>
          </a:p>
        </p:txBody>
      </p:sp>
      <p:sp>
        <p:nvSpPr>
          <p:cNvPr id="6" name="Content Placeholder 5">
            <a:extLst>
              <a:ext uri="{FF2B5EF4-FFF2-40B4-BE49-F238E27FC236}">
                <a16:creationId xmlns:a16="http://schemas.microsoft.com/office/drawing/2014/main" id="{3D927949-4539-49F7-B5BA-5AED0C9C0EAC}"/>
              </a:ext>
            </a:extLst>
          </p:cNvPr>
          <p:cNvSpPr>
            <a:spLocks noGrp="1"/>
          </p:cNvSpPr>
          <p:nvPr>
            <p:ph idx="1"/>
          </p:nvPr>
        </p:nvSpPr>
        <p:spPr/>
        <p:txBody>
          <a:bodyPr>
            <a:normAutofit lnSpcReduction="10000"/>
          </a:bodyPr>
          <a:lstStyle/>
          <a:p>
            <a:pPr lvl="1"/>
            <a:r>
              <a:rPr lang="en-US" dirty="0"/>
              <a:t>The estimated cost to buy a 60-inch, vertical baler capable of creating standard ½ ton bales of OCC is </a:t>
            </a:r>
            <a:r>
              <a:rPr lang="en-US" b="1" dirty="0"/>
              <a:t>$10,000</a:t>
            </a:r>
            <a:r>
              <a:rPr lang="en-US" dirty="0"/>
              <a:t>.</a:t>
            </a:r>
          </a:p>
          <a:p>
            <a:pPr lvl="1"/>
            <a:r>
              <a:rPr lang="en-US" dirty="0"/>
              <a:t>The required baler needs more power than our current 100 A service can provide. Thus we will need Unitil to upgrade our electrical service to 400 A at a cost of </a:t>
            </a:r>
            <a:r>
              <a:rPr lang="en-US" b="1" dirty="0"/>
              <a:t>$22,600</a:t>
            </a:r>
            <a:r>
              <a:rPr lang="en-US" dirty="0"/>
              <a:t>.  </a:t>
            </a:r>
          </a:p>
          <a:p>
            <a:pPr lvl="1"/>
            <a:r>
              <a:rPr lang="en-US" dirty="0"/>
              <a:t>We will need to upgrade building wiring to accept the 400 A service and bring power to the baler location at an estimated cost of  </a:t>
            </a:r>
            <a:r>
              <a:rPr lang="en-US" b="1" dirty="0"/>
              <a:t>$11,000</a:t>
            </a:r>
            <a:r>
              <a:rPr lang="en-US" dirty="0"/>
              <a:t>.</a:t>
            </a:r>
          </a:p>
          <a:p>
            <a:pPr lvl="1"/>
            <a:r>
              <a:rPr lang="en-US" dirty="0"/>
              <a:t>We will need an additional storage container at a cost of </a:t>
            </a:r>
            <a:r>
              <a:rPr lang="en-US" b="1" dirty="0"/>
              <a:t>$4,500</a:t>
            </a:r>
            <a:r>
              <a:rPr lang="en-US" dirty="0"/>
              <a:t>.</a:t>
            </a:r>
          </a:p>
          <a:p>
            <a:pPr lvl="1"/>
            <a:r>
              <a:rPr lang="en-US" dirty="0"/>
              <a:t>Thus the total one-time investment needed to separately recycle OCC is estimated to be </a:t>
            </a:r>
            <a:r>
              <a:rPr lang="en-US" b="1" dirty="0"/>
              <a:t>$48,100  </a:t>
            </a:r>
          </a:p>
          <a:p>
            <a:pPr lvl="1"/>
            <a:r>
              <a:rPr lang="en-US" dirty="0"/>
              <a:t>As a </a:t>
            </a:r>
            <a:r>
              <a:rPr lang="en-US" b="1" dirty="0"/>
              <a:t>first approximation</a:t>
            </a:r>
            <a:r>
              <a:rPr lang="en-US" dirty="0"/>
              <a:t>, this investment would have a payback period of $48,100/$10,200 = </a:t>
            </a:r>
            <a:r>
              <a:rPr lang="en-US" b="1" dirty="0"/>
              <a:t>4.7 years</a:t>
            </a:r>
            <a:r>
              <a:rPr lang="en-US" dirty="0"/>
              <a:t>.</a:t>
            </a:r>
          </a:p>
          <a:p>
            <a:pPr lvl="1"/>
            <a:r>
              <a:rPr lang="en-US" dirty="0"/>
              <a:t>The actual payback period should be slightly longer due to the Town’s borrowing costs. In any case it should be about 5 years.</a:t>
            </a:r>
          </a:p>
        </p:txBody>
      </p:sp>
      <p:sp>
        <p:nvSpPr>
          <p:cNvPr id="4" name="Slide Number Placeholder 3">
            <a:extLst>
              <a:ext uri="{FF2B5EF4-FFF2-40B4-BE49-F238E27FC236}">
                <a16:creationId xmlns:a16="http://schemas.microsoft.com/office/drawing/2014/main" id="{05E07555-9256-4BDF-8E6F-8B1900388083}"/>
              </a:ext>
            </a:extLst>
          </p:cNvPr>
          <p:cNvSpPr>
            <a:spLocks noGrp="1"/>
          </p:cNvSpPr>
          <p:nvPr>
            <p:ph type="sldNum" sz="quarter" idx="12"/>
          </p:nvPr>
        </p:nvSpPr>
        <p:spPr/>
        <p:txBody>
          <a:bodyPr/>
          <a:lstStyle/>
          <a:p>
            <a:fld id="{086770AF-7FA7-485D-AEFE-EBB32DACF9DF}" type="slidenum">
              <a:rPr lang="en-US" smtClean="0"/>
              <a:pPr/>
              <a:t>10</a:t>
            </a:fld>
            <a:endParaRPr lang="en-US"/>
          </a:p>
        </p:txBody>
      </p:sp>
    </p:spTree>
    <p:extLst>
      <p:ext uri="{BB962C8B-B14F-4D97-AF65-F5344CB8AC3E}">
        <p14:creationId xmlns:p14="http://schemas.microsoft.com/office/powerpoint/2010/main" val="1325001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60EC32-A03E-49E3-AF02-2B4238CBB70D}"/>
              </a:ext>
            </a:extLst>
          </p:cNvPr>
          <p:cNvSpPr>
            <a:spLocks noGrp="1"/>
          </p:cNvSpPr>
          <p:nvPr>
            <p:ph type="title"/>
          </p:nvPr>
        </p:nvSpPr>
        <p:spPr/>
        <p:txBody>
          <a:bodyPr/>
          <a:lstStyle/>
          <a:p>
            <a:r>
              <a:rPr lang="en-US" dirty="0"/>
              <a:t>Vertical baler style we’re considering</a:t>
            </a:r>
          </a:p>
        </p:txBody>
      </p:sp>
      <p:sp>
        <p:nvSpPr>
          <p:cNvPr id="2" name="Slide Number Placeholder 1">
            <a:extLst>
              <a:ext uri="{FF2B5EF4-FFF2-40B4-BE49-F238E27FC236}">
                <a16:creationId xmlns:a16="http://schemas.microsoft.com/office/drawing/2014/main" id="{990B8333-CE81-4EB1-9DF2-30EC22C1F1A4}"/>
              </a:ext>
            </a:extLst>
          </p:cNvPr>
          <p:cNvSpPr>
            <a:spLocks noGrp="1"/>
          </p:cNvSpPr>
          <p:nvPr>
            <p:ph type="sldNum" sz="quarter" idx="12"/>
          </p:nvPr>
        </p:nvSpPr>
        <p:spPr/>
        <p:txBody>
          <a:bodyPr/>
          <a:lstStyle/>
          <a:p>
            <a:fld id="{086770AF-7FA7-485D-AEFE-EBB32DACF9DF}" type="slidenum">
              <a:rPr lang="en-US" smtClean="0"/>
              <a:pPr/>
              <a:t>11</a:t>
            </a:fld>
            <a:endParaRPr lang="en-US"/>
          </a:p>
        </p:txBody>
      </p:sp>
      <p:pic>
        <p:nvPicPr>
          <p:cNvPr id="5" name="Picture 4" descr="A close up of a device&#10;&#10;Description generated with high confidence">
            <a:extLst>
              <a:ext uri="{FF2B5EF4-FFF2-40B4-BE49-F238E27FC236}">
                <a16:creationId xmlns:a16="http://schemas.microsoft.com/office/drawing/2014/main" id="{082BEE6B-1071-4A0E-9CA2-0199833F1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9900" y="998081"/>
            <a:ext cx="3048000" cy="4881471"/>
          </a:xfrm>
          <a:prstGeom prst="rect">
            <a:avLst/>
          </a:prstGeom>
        </p:spPr>
      </p:pic>
    </p:spTree>
    <p:extLst>
      <p:ext uri="{BB962C8B-B14F-4D97-AF65-F5344CB8AC3E}">
        <p14:creationId xmlns:p14="http://schemas.microsoft.com/office/powerpoint/2010/main" val="1831927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60EC32-A03E-49E3-AF02-2B4238CBB70D}"/>
              </a:ext>
            </a:extLst>
          </p:cNvPr>
          <p:cNvSpPr>
            <a:spLocks noGrp="1"/>
          </p:cNvSpPr>
          <p:nvPr>
            <p:ph type="title"/>
          </p:nvPr>
        </p:nvSpPr>
        <p:spPr/>
        <p:txBody>
          <a:bodyPr/>
          <a:lstStyle/>
          <a:p>
            <a:r>
              <a:rPr lang="en-US" dirty="0"/>
              <a:t>Our current OCC + mixed paper container</a:t>
            </a:r>
          </a:p>
        </p:txBody>
      </p:sp>
      <p:sp>
        <p:nvSpPr>
          <p:cNvPr id="2" name="Slide Number Placeholder 1">
            <a:extLst>
              <a:ext uri="{FF2B5EF4-FFF2-40B4-BE49-F238E27FC236}">
                <a16:creationId xmlns:a16="http://schemas.microsoft.com/office/drawing/2014/main" id="{990B8333-CE81-4EB1-9DF2-30EC22C1F1A4}"/>
              </a:ext>
            </a:extLst>
          </p:cNvPr>
          <p:cNvSpPr>
            <a:spLocks noGrp="1"/>
          </p:cNvSpPr>
          <p:nvPr>
            <p:ph type="sldNum" sz="quarter" idx="12"/>
          </p:nvPr>
        </p:nvSpPr>
        <p:spPr/>
        <p:txBody>
          <a:bodyPr/>
          <a:lstStyle/>
          <a:p>
            <a:fld id="{086770AF-7FA7-485D-AEFE-EBB32DACF9DF}" type="slidenum">
              <a:rPr lang="en-US" smtClean="0"/>
              <a:pPr/>
              <a:t>12</a:t>
            </a:fld>
            <a:endParaRPr lang="en-US"/>
          </a:p>
        </p:txBody>
      </p:sp>
      <p:pic>
        <p:nvPicPr>
          <p:cNvPr id="6" name="Picture 5">
            <a:extLst>
              <a:ext uri="{FF2B5EF4-FFF2-40B4-BE49-F238E27FC236}">
                <a16:creationId xmlns:a16="http://schemas.microsoft.com/office/drawing/2014/main" id="{0E2460C8-94E5-4FE8-85E2-8616E9352C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2153" y="2013346"/>
            <a:ext cx="5372098" cy="3021805"/>
          </a:xfrm>
          <a:prstGeom prst="rect">
            <a:avLst/>
          </a:prstGeom>
        </p:spPr>
      </p:pic>
    </p:spTree>
    <p:extLst>
      <p:ext uri="{BB962C8B-B14F-4D97-AF65-F5344CB8AC3E}">
        <p14:creationId xmlns:p14="http://schemas.microsoft.com/office/powerpoint/2010/main" val="2214674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FF896-560B-4A21-9A5E-08EEB26EA7CC}"/>
              </a:ext>
            </a:extLst>
          </p:cNvPr>
          <p:cNvSpPr>
            <a:spLocks noGrp="1"/>
          </p:cNvSpPr>
          <p:nvPr>
            <p:ph type="title"/>
          </p:nvPr>
        </p:nvSpPr>
        <p:spPr/>
        <p:txBody>
          <a:bodyPr/>
          <a:lstStyle/>
          <a:p>
            <a:r>
              <a:rPr lang="en-US" dirty="0"/>
              <a:t>Separately recycle cardboard – Q &amp; A</a:t>
            </a:r>
          </a:p>
        </p:txBody>
      </p:sp>
      <p:sp>
        <p:nvSpPr>
          <p:cNvPr id="3" name="Content Placeholder 2">
            <a:extLst>
              <a:ext uri="{FF2B5EF4-FFF2-40B4-BE49-F238E27FC236}">
                <a16:creationId xmlns:a16="http://schemas.microsoft.com/office/drawing/2014/main" id="{B20037C9-E858-4972-BDEE-DAAABC306E0D}"/>
              </a:ext>
            </a:extLst>
          </p:cNvPr>
          <p:cNvSpPr>
            <a:spLocks noGrp="1"/>
          </p:cNvSpPr>
          <p:nvPr>
            <p:ph idx="1"/>
          </p:nvPr>
        </p:nvSpPr>
        <p:spPr/>
        <p:txBody>
          <a:bodyPr>
            <a:normAutofit/>
          </a:bodyPr>
          <a:lstStyle/>
          <a:p>
            <a:r>
              <a:rPr lang="en-US" dirty="0"/>
              <a:t>Why do we no longer need to have Unitil upgrade their line from the Center to the Transfer Station from single-phase to three-phase?</a:t>
            </a:r>
          </a:p>
          <a:p>
            <a:pPr lvl="1"/>
            <a:r>
              <a:rPr lang="en-US" dirty="0"/>
              <a:t>All of the new equipment we are proposing, including the large, vertical baler and stationary compactor (see Recommendation</a:t>
            </a:r>
            <a:br>
              <a:rPr lang="en-US" dirty="0"/>
            </a:br>
            <a:r>
              <a:rPr lang="en-US" dirty="0"/>
              <a:t># 2) require three-phase power. </a:t>
            </a:r>
          </a:p>
          <a:p>
            <a:pPr lvl="1"/>
            <a:r>
              <a:rPr lang="en-US" dirty="0"/>
              <a:t>However, our equipment vendors have told us, and further research has confirmed, that such devices can be operated from single-phase power (split-phase 240 V to be exact) when they are equipped with a variable frequency drive or VFD.</a:t>
            </a:r>
          </a:p>
          <a:p>
            <a:r>
              <a:rPr lang="en-US" dirty="0"/>
              <a:t>What is a VFD?</a:t>
            </a:r>
          </a:p>
          <a:p>
            <a:pPr lvl="1"/>
            <a:r>
              <a:rPr lang="en-US" dirty="0"/>
              <a:t>Good question. Even the electrical engineer on the SWC had not heard of these devices before.</a:t>
            </a:r>
          </a:p>
          <a:p>
            <a:pPr lvl="1"/>
            <a:r>
              <a:rPr lang="en-US" dirty="0"/>
              <a:t>A VFD is a solid-state device (no moving parts) that is able to convert normal, household 240 V split-phase power into three-phase power, at the voltage needed by our compactor or baler.</a:t>
            </a:r>
          </a:p>
        </p:txBody>
      </p:sp>
      <p:sp>
        <p:nvSpPr>
          <p:cNvPr id="4" name="Slide Number Placeholder 3">
            <a:extLst>
              <a:ext uri="{FF2B5EF4-FFF2-40B4-BE49-F238E27FC236}">
                <a16:creationId xmlns:a16="http://schemas.microsoft.com/office/drawing/2014/main" id="{D6EED848-F2FB-4D13-A48E-87A61921133E}"/>
              </a:ext>
            </a:extLst>
          </p:cNvPr>
          <p:cNvSpPr>
            <a:spLocks noGrp="1"/>
          </p:cNvSpPr>
          <p:nvPr>
            <p:ph type="sldNum" sz="quarter" idx="12"/>
          </p:nvPr>
        </p:nvSpPr>
        <p:spPr/>
        <p:txBody>
          <a:bodyPr/>
          <a:lstStyle/>
          <a:p>
            <a:fld id="{086770AF-7FA7-485D-AEFE-EBB32DACF9DF}" type="slidenum">
              <a:rPr lang="en-US" smtClean="0"/>
              <a:pPr/>
              <a:t>13</a:t>
            </a:fld>
            <a:endParaRPr lang="en-US"/>
          </a:p>
        </p:txBody>
      </p:sp>
    </p:spTree>
    <p:extLst>
      <p:ext uri="{BB962C8B-B14F-4D97-AF65-F5344CB8AC3E}">
        <p14:creationId xmlns:p14="http://schemas.microsoft.com/office/powerpoint/2010/main" val="2153041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A3074-BFF6-471D-B7F7-E7580F57263F}"/>
              </a:ext>
            </a:extLst>
          </p:cNvPr>
          <p:cNvSpPr>
            <a:spLocks noGrp="1"/>
          </p:cNvSpPr>
          <p:nvPr>
            <p:ph type="title"/>
          </p:nvPr>
        </p:nvSpPr>
        <p:spPr/>
        <p:txBody>
          <a:bodyPr/>
          <a:lstStyle/>
          <a:p>
            <a:r>
              <a:rPr lang="en-US" dirty="0"/>
              <a:t>Separately recycle cardboard – Q &amp; A</a:t>
            </a:r>
          </a:p>
        </p:txBody>
      </p:sp>
      <p:sp>
        <p:nvSpPr>
          <p:cNvPr id="3" name="Content Placeholder 2">
            <a:extLst>
              <a:ext uri="{FF2B5EF4-FFF2-40B4-BE49-F238E27FC236}">
                <a16:creationId xmlns:a16="http://schemas.microsoft.com/office/drawing/2014/main" id="{0EADB1AC-FAFB-493E-9211-181BBF0B62E4}"/>
              </a:ext>
            </a:extLst>
          </p:cNvPr>
          <p:cNvSpPr>
            <a:spLocks noGrp="1"/>
          </p:cNvSpPr>
          <p:nvPr>
            <p:ph idx="1"/>
          </p:nvPr>
        </p:nvSpPr>
        <p:spPr/>
        <p:txBody>
          <a:bodyPr/>
          <a:lstStyle/>
          <a:p>
            <a:r>
              <a:rPr lang="en-US" dirty="0"/>
              <a:t>Are VFDs safe? Are they efficient?</a:t>
            </a:r>
          </a:p>
          <a:p>
            <a:pPr lvl="1"/>
            <a:r>
              <a:rPr lang="en-US" dirty="0"/>
              <a:t>Yes to both. As noted, they have no moving parts (unlike rotary phase converters, which include electric motors) and in our application will have a power loss of less than 10% and probably less than 2%.</a:t>
            </a:r>
          </a:p>
          <a:p>
            <a:r>
              <a:rPr lang="en-US" dirty="0"/>
              <a:t>Is it cheaper to use VFDs than upgrade to three-phase service?</a:t>
            </a:r>
          </a:p>
          <a:p>
            <a:pPr lvl="1"/>
            <a:r>
              <a:rPr lang="en-US" dirty="0"/>
              <a:t>Totally:</a:t>
            </a:r>
          </a:p>
          <a:p>
            <a:pPr lvl="2"/>
            <a:r>
              <a:rPr lang="en-US" dirty="0"/>
              <a:t>Upgrade cost if we went three-phase:  &gt; $130,000</a:t>
            </a:r>
          </a:p>
          <a:p>
            <a:pPr lvl="2"/>
            <a:r>
              <a:rPr lang="en-US" dirty="0"/>
              <a:t>Upgrade cost if we use VFDs</a:t>
            </a:r>
          </a:p>
          <a:p>
            <a:pPr lvl="3"/>
            <a:r>
              <a:rPr lang="en-US" dirty="0"/>
              <a:t>Unitil 100 A to 400 A service upgrade cost: $22,000</a:t>
            </a:r>
          </a:p>
          <a:p>
            <a:pPr lvl="2"/>
            <a:r>
              <a:rPr lang="en-US" dirty="0"/>
              <a:t>Difference: $130,000 - $22,000 = $108,000</a:t>
            </a:r>
          </a:p>
          <a:p>
            <a:pPr lvl="2"/>
            <a:r>
              <a:rPr lang="en-US" dirty="0"/>
              <a:t>Total cost of say 3 VFDs (1 compactor, 2 balers):  &lt; $6000</a:t>
            </a:r>
          </a:p>
          <a:p>
            <a:pPr lvl="2"/>
            <a:r>
              <a:rPr lang="en-US" dirty="0"/>
              <a:t>Savings: $108,000 - $6,000 = $102,000.</a:t>
            </a:r>
          </a:p>
          <a:p>
            <a:pPr lvl="2"/>
            <a:endParaRPr lang="en-US" dirty="0"/>
          </a:p>
        </p:txBody>
      </p:sp>
      <p:sp>
        <p:nvSpPr>
          <p:cNvPr id="4" name="Slide Number Placeholder 3">
            <a:extLst>
              <a:ext uri="{FF2B5EF4-FFF2-40B4-BE49-F238E27FC236}">
                <a16:creationId xmlns:a16="http://schemas.microsoft.com/office/drawing/2014/main" id="{852A9F2D-4AFE-46DF-8C10-52480A3F908B}"/>
              </a:ext>
            </a:extLst>
          </p:cNvPr>
          <p:cNvSpPr>
            <a:spLocks noGrp="1"/>
          </p:cNvSpPr>
          <p:nvPr>
            <p:ph type="sldNum" sz="quarter" idx="12"/>
          </p:nvPr>
        </p:nvSpPr>
        <p:spPr/>
        <p:txBody>
          <a:bodyPr/>
          <a:lstStyle/>
          <a:p>
            <a:fld id="{086770AF-7FA7-485D-AEFE-EBB32DACF9DF}" type="slidenum">
              <a:rPr lang="en-US" smtClean="0"/>
              <a:pPr/>
              <a:t>14</a:t>
            </a:fld>
            <a:endParaRPr lang="en-US"/>
          </a:p>
        </p:txBody>
      </p:sp>
    </p:spTree>
    <p:extLst>
      <p:ext uri="{BB962C8B-B14F-4D97-AF65-F5344CB8AC3E}">
        <p14:creationId xmlns:p14="http://schemas.microsoft.com/office/powerpoint/2010/main" val="3666711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E4766-58AE-4A53-BAA1-EDA13C09E0E6}"/>
              </a:ext>
            </a:extLst>
          </p:cNvPr>
          <p:cNvSpPr>
            <a:spLocks noGrp="1"/>
          </p:cNvSpPr>
          <p:nvPr>
            <p:ph type="title"/>
          </p:nvPr>
        </p:nvSpPr>
        <p:spPr/>
        <p:txBody>
          <a:bodyPr/>
          <a:lstStyle/>
          <a:p>
            <a:r>
              <a:rPr lang="en-US" dirty="0"/>
              <a:t>Separately recycle cardboard – Q &amp; A</a:t>
            </a:r>
          </a:p>
        </p:txBody>
      </p:sp>
      <p:sp>
        <p:nvSpPr>
          <p:cNvPr id="3" name="Content Placeholder 2">
            <a:extLst>
              <a:ext uri="{FF2B5EF4-FFF2-40B4-BE49-F238E27FC236}">
                <a16:creationId xmlns:a16="http://schemas.microsoft.com/office/drawing/2014/main" id="{C2F9EF32-385D-414D-A8EB-667CE7F521EE}"/>
              </a:ext>
            </a:extLst>
          </p:cNvPr>
          <p:cNvSpPr>
            <a:spLocks noGrp="1"/>
          </p:cNvSpPr>
          <p:nvPr>
            <p:ph idx="1"/>
          </p:nvPr>
        </p:nvSpPr>
        <p:spPr/>
        <p:txBody>
          <a:bodyPr/>
          <a:lstStyle/>
          <a:p>
            <a:r>
              <a:rPr lang="en-US" dirty="0"/>
              <a:t>What about baler maintenance costs?</a:t>
            </a:r>
          </a:p>
          <a:p>
            <a:pPr lvl="1"/>
            <a:r>
              <a:rPr lang="en-US" dirty="0"/>
              <a:t>We expect the maintenance costs for a new baler will be small relative to the expected budget savings.  </a:t>
            </a:r>
          </a:p>
          <a:p>
            <a:r>
              <a:rPr lang="en-US" dirty="0"/>
              <a:t>Will we need to buy a new forklift to move ½ ton bales</a:t>
            </a:r>
          </a:p>
          <a:p>
            <a:pPr lvl="1"/>
            <a:r>
              <a:rPr lang="en-US" dirty="0"/>
              <a:t>No, our current forklift can move ½ ton bales. </a:t>
            </a:r>
          </a:p>
          <a:p>
            <a:r>
              <a:rPr lang="en-US" dirty="0"/>
              <a:t>How did you estimate the ratio of cardboard to mixed paper?</a:t>
            </a:r>
          </a:p>
          <a:p>
            <a:pPr lvl="1"/>
            <a:r>
              <a:rPr lang="en-US" dirty="0"/>
              <a:t>Initially we did a visual estimate of our container, which seemed to show more cardboard than paper by volume. </a:t>
            </a:r>
          </a:p>
          <a:p>
            <a:pPr lvl="1"/>
            <a:r>
              <a:rPr lang="en-US" dirty="0"/>
              <a:t>We then asked NRRA for actual data from a neighboring town, which was 43% OCC and 57% paper by weight for 2017.</a:t>
            </a:r>
          </a:p>
          <a:p>
            <a:pPr lvl="1"/>
            <a:r>
              <a:rPr lang="en-US" dirty="0"/>
              <a:t>We are using 40% OCC and 60% paper by weight in our model.</a:t>
            </a:r>
          </a:p>
        </p:txBody>
      </p:sp>
      <p:sp>
        <p:nvSpPr>
          <p:cNvPr id="4" name="Slide Number Placeholder 3">
            <a:extLst>
              <a:ext uri="{FF2B5EF4-FFF2-40B4-BE49-F238E27FC236}">
                <a16:creationId xmlns:a16="http://schemas.microsoft.com/office/drawing/2014/main" id="{CD471718-321F-4DA8-A62A-73AEBBCDA7C9}"/>
              </a:ext>
            </a:extLst>
          </p:cNvPr>
          <p:cNvSpPr>
            <a:spLocks noGrp="1"/>
          </p:cNvSpPr>
          <p:nvPr>
            <p:ph type="sldNum" sz="quarter" idx="12"/>
          </p:nvPr>
        </p:nvSpPr>
        <p:spPr/>
        <p:txBody>
          <a:bodyPr/>
          <a:lstStyle/>
          <a:p>
            <a:fld id="{086770AF-7FA7-485D-AEFE-EBB32DACF9DF}" type="slidenum">
              <a:rPr lang="en-US" smtClean="0"/>
              <a:pPr/>
              <a:t>15</a:t>
            </a:fld>
            <a:endParaRPr lang="en-US"/>
          </a:p>
        </p:txBody>
      </p:sp>
    </p:spTree>
    <p:extLst>
      <p:ext uri="{BB962C8B-B14F-4D97-AF65-F5344CB8AC3E}">
        <p14:creationId xmlns:p14="http://schemas.microsoft.com/office/powerpoint/2010/main" val="2865964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646B-58F1-4B3E-819D-F67493275C53}"/>
              </a:ext>
            </a:extLst>
          </p:cNvPr>
          <p:cNvSpPr>
            <a:spLocks noGrp="1"/>
          </p:cNvSpPr>
          <p:nvPr>
            <p:ph type="title"/>
          </p:nvPr>
        </p:nvSpPr>
        <p:spPr/>
        <p:txBody>
          <a:bodyPr/>
          <a:lstStyle/>
          <a:p>
            <a:r>
              <a:rPr lang="en-US" dirty="0"/>
              <a:t>Separately recycle cardboard – Q &amp; A</a:t>
            </a:r>
          </a:p>
        </p:txBody>
      </p:sp>
      <p:sp>
        <p:nvSpPr>
          <p:cNvPr id="3" name="Content Placeholder 2">
            <a:extLst>
              <a:ext uri="{FF2B5EF4-FFF2-40B4-BE49-F238E27FC236}">
                <a16:creationId xmlns:a16="http://schemas.microsoft.com/office/drawing/2014/main" id="{A86898B2-6474-44B7-BCD3-9DE7644DE452}"/>
              </a:ext>
            </a:extLst>
          </p:cNvPr>
          <p:cNvSpPr>
            <a:spLocks noGrp="1"/>
          </p:cNvSpPr>
          <p:nvPr>
            <p:ph idx="1"/>
          </p:nvPr>
        </p:nvSpPr>
        <p:spPr>
          <a:xfrm>
            <a:off x="114300" y="800100"/>
            <a:ext cx="8915400" cy="1562099"/>
          </a:xfrm>
        </p:spPr>
        <p:txBody>
          <a:bodyPr>
            <a:normAutofit/>
          </a:bodyPr>
          <a:lstStyle/>
          <a:p>
            <a:r>
              <a:rPr lang="en-US" dirty="0"/>
              <a:t>Could we refurbish the used baler stored in the Highway Department shed?</a:t>
            </a:r>
          </a:p>
          <a:p>
            <a:pPr lvl="1"/>
            <a:r>
              <a:rPr lang="en-US" dirty="0"/>
              <a:t>We question whether this baler can be fixed and operated cost-effectively. But this assumption should to be verified.</a:t>
            </a:r>
          </a:p>
          <a:p>
            <a:r>
              <a:rPr lang="en-US" dirty="0"/>
              <a:t>What does our used baler look like?</a:t>
            </a:r>
          </a:p>
        </p:txBody>
      </p:sp>
      <p:sp>
        <p:nvSpPr>
          <p:cNvPr id="4" name="Slide Number Placeholder 3">
            <a:extLst>
              <a:ext uri="{FF2B5EF4-FFF2-40B4-BE49-F238E27FC236}">
                <a16:creationId xmlns:a16="http://schemas.microsoft.com/office/drawing/2014/main" id="{735F5A2B-EF14-4A3D-AF5E-B8F3B85E1839}"/>
              </a:ext>
            </a:extLst>
          </p:cNvPr>
          <p:cNvSpPr>
            <a:spLocks noGrp="1"/>
          </p:cNvSpPr>
          <p:nvPr>
            <p:ph type="sldNum" sz="quarter" idx="12"/>
          </p:nvPr>
        </p:nvSpPr>
        <p:spPr/>
        <p:txBody>
          <a:bodyPr/>
          <a:lstStyle/>
          <a:p>
            <a:fld id="{086770AF-7FA7-485D-AEFE-EBB32DACF9DF}" type="slidenum">
              <a:rPr lang="en-US" smtClean="0"/>
              <a:pPr/>
              <a:t>16</a:t>
            </a:fld>
            <a:endParaRPr lang="en-US"/>
          </a:p>
        </p:txBody>
      </p:sp>
      <p:pic>
        <p:nvPicPr>
          <p:cNvPr id="6" name="Picture 5" descr="A pile of dirt in front of a building&#10;&#10;Description generated with high confidence">
            <a:extLst>
              <a:ext uri="{FF2B5EF4-FFF2-40B4-BE49-F238E27FC236}">
                <a16:creationId xmlns:a16="http://schemas.microsoft.com/office/drawing/2014/main" id="{109378FB-C631-412D-A263-1978D0A66D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2400300"/>
            <a:ext cx="6328833" cy="3559969"/>
          </a:xfrm>
          <a:prstGeom prst="rect">
            <a:avLst/>
          </a:prstGeom>
        </p:spPr>
      </p:pic>
    </p:spTree>
    <p:extLst>
      <p:ext uri="{BB962C8B-B14F-4D97-AF65-F5344CB8AC3E}">
        <p14:creationId xmlns:p14="http://schemas.microsoft.com/office/powerpoint/2010/main" val="2157590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79650C-4557-4532-92D1-59DDDED4BC6F}"/>
              </a:ext>
            </a:extLst>
          </p:cNvPr>
          <p:cNvSpPr>
            <a:spLocks noGrp="1"/>
          </p:cNvSpPr>
          <p:nvPr>
            <p:ph type="title"/>
          </p:nvPr>
        </p:nvSpPr>
        <p:spPr/>
        <p:txBody>
          <a:bodyPr/>
          <a:lstStyle/>
          <a:p>
            <a:r>
              <a:rPr lang="en-US" b="1" dirty="0"/>
              <a:t>Recommendation #2</a:t>
            </a:r>
            <a:br>
              <a:rPr lang="en-US" dirty="0"/>
            </a:br>
            <a:r>
              <a:rPr lang="en-US" dirty="0"/>
              <a:t>Replace our compactor truck with a new stationary compactor and breakaway container</a:t>
            </a:r>
          </a:p>
        </p:txBody>
      </p:sp>
      <p:sp>
        <p:nvSpPr>
          <p:cNvPr id="5" name="Text Placeholder 4">
            <a:extLst>
              <a:ext uri="{FF2B5EF4-FFF2-40B4-BE49-F238E27FC236}">
                <a16:creationId xmlns:a16="http://schemas.microsoft.com/office/drawing/2014/main" id="{19ED39E1-61AE-49F0-853D-4FFA9ADB8C4C}"/>
              </a:ext>
            </a:extLst>
          </p:cNvPr>
          <p:cNvSpPr>
            <a:spLocks noGrp="1"/>
          </p:cNvSpPr>
          <p:nvPr>
            <p:ph type="body" idx="1"/>
          </p:nvPr>
        </p:nvSpPr>
        <p:spPr/>
        <p:txBody>
          <a:bodyPr/>
          <a:lstStyle/>
          <a:p>
            <a:r>
              <a:rPr lang="en-US" dirty="0"/>
              <a:t>This recommendation assumes a high probability of a near-term shutdown of the Wheelabrator trash-to-energy plant. If this shutdown occurs, then operating our own trash compactor truck becomes much less attractive. </a:t>
            </a:r>
          </a:p>
        </p:txBody>
      </p:sp>
      <p:sp>
        <p:nvSpPr>
          <p:cNvPr id="3" name="Slide Number Placeholder 2">
            <a:extLst>
              <a:ext uri="{FF2B5EF4-FFF2-40B4-BE49-F238E27FC236}">
                <a16:creationId xmlns:a16="http://schemas.microsoft.com/office/drawing/2014/main" id="{C7F10E80-6064-4175-ADD7-BB9769E92F52}"/>
              </a:ext>
            </a:extLst>
          </p:cNvPr>
          <p:cNvSpPr>
            <a:spLocks noGrp="1"/>
          </p:cNvSpPr>
          <p:nvPr>
            <p:ph type="sldNum" sz="quarter" idx="12"/>
          </p:nvPr>
        </p:nvSpPr>
        <p:spPr/>
        <p:txBody>
          <a:bodyPr/>
          <a:lstStyle/>
          <a:p>
            <a:fld id="{086770AF-7FA7-485D-AEFE-EBB32DACF9DF}" type="slidenum">
              <a:rPr lang="en-US" smtClean="0"/>
              <a:pPr/>
              <a:t>17</a:t>
            </a:fld>
            <a:endParaRPr lang="en-US"/>
          </a:p>
        </p:txBody>
      </p:sp>
    </p:spTree>
    <p:extLst>
      <p:ext uri="{BB962C8B-B14F-4D97-AF65-F5344CB8AC3E}">
        <p14:creationId xmlns:p14="http://schemas.microsoft.com/office/powerpoint/2010/main" val="3317772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B1FEF-689E-4600-A180-33F9BC7C701C}"/>
              </a:ext>
            </a:extLst>
          </p:cNvPr>
          <p:cNvSpPr>
            <a:spLocks noGrp="1"/>
          </p:cNvSpPr>
          <p:nvPr>
            <p:ph type="title"/>
          </p:nvPr>
        </p:nvSpPr>
        <p:spPr/>
        <p:txBody>
          <a:bodyPr/>
          <a:lstStyle/>
          <a:p>
            <a:r>
              <a:rPr lang="en-US" dirty="0"/>
              <a:t>Replace the compactor truck – Background</a:t>
            </a:r>
          </a:p>
        </p:txBody>
      </p:sp>
      <p:sp>
        <p:nvSpPr>
          <p:cNvPr id="3" name="Content Placeholder 2">
            <a:extLst>
              <a:ext uri="{FF2B5EF4-FFF2-40B4-BE49-F238E27FC236}">
                <a16:creationId xmlns:a16="http://schemas.microsoft.com/office/drawing/2014/main" id="{341E55FE-24D9-432B-A122-1A9D220B1246}"/>
              </a:ext>
            </a:extLst>
          </p:cNvPr>
          <p:cNvSpPr>
            <a:spLocks noGrp="1"/>
          </p:cNvSpPr>
          <p:nvPr>
            <p:ph idx="1"/>
          </p:nvPr>
        </p:nvSpPr>
        <p:spPr/>
        <p:txBody>
          <a:bodyPr>
            <a:normAutofit fontScale="92500" lnSpcReduction="10000"/>
          </a:bodyPr>
          <a:lstStyle/>
          <a:p>
            <a:pPr lvl="1"/>
            <a:r>
              <a:rPr lang="en-US" dirty="0"/>
              <a:t>Today, Canterbury operates its own a compactor truck to haul its trash to the Wheelabrator plant at Exit 17 in Concord.</a:t>
            </a:r>
          </a:p>
          <a:p>
            <a:pPr lvl="2"/>
            <a:r>
              <a:rPr lang="en-US" dirty="0"/>
              <a:t>In contrast, all of the Transfer Stations we visited use stationary compactors.</a:t>
            </a:r>
          </a:p>
          <a:p>
            <a:pPr lvl="2"/>
            <a:r>
              <a:rPr lang="en-US" dirty="0"/>
              <a:t>And all, except for Loudon, contract with a commercial trash hauler to bring their container to/from their trash disposal site.</a:t>
            </a:r>
          </a:p>
          <a:p>
            <a:pPr lvl="2"/>
            <a:r>
              <a:rPr lang="en-US" dirty="0"/>
              <a:t>Loudon owns and operates its own tractor (cab) and wheeled trailer. </a:t>
            </a:r>
          </a:p>
          <a:p>
            <a:pPr lvl="1"/>
            <a:r>
              <a:rPr lang="en-US" dirty="0"/>
              <a:t>Our truck can haul about 7 tons of trash and we generate about 8 tons of trash per week.</a:t>
            </a:r>
          </a:p>
          <a:p>
            <a:pPr lvl="1"/>
            <a:r>
              <a:rPr lang="en-US" dirty="0"/>
              <a:t>Thus our truck normally makes one (but occasionally two) round trips to the Wheelabrator plant each week.</a:t>
            </a:r>
          </a:p>
          <a:p>
            <a:pPr lvl="1"/>
            <a:r>
              <a:rPr lang="en-US" dirty="0"/>
              <a:t>The closest available landfills to Canterbury are located in Rochester, NH and Berlin, NH. </a:t>
            </a:r>
          </a:p>
          <a:p>
            <a:pPr lvl="1"/>
            <a:r>
              <a:rPr lang="en-US" dirty="0"/>
              <a:t>Thus if the Wheelabrator plant shuts down, the SWC believes it would be cost-prohibitive and impractical to continue to operate our own trash truck, especially on days when the truck becomes full while the Transfer Station is still open.</a:t>
            </a:r>
          </a:p>
        </p:txBody>
      </p:sp>
      <p:sp>
        <p:nvSpPr>
          <p:cNvPr id="4" name="Slide Number Placeholder 3">
            <a:extLst>
              <a:ext uri="{FF2B5EF4-FFF2-40B4-BE49-F238E27FC236}">
                <a16:creationId xmlns:a16="http://schemas.microsoft.com/office/drawing/2014/main" id="{BA4B291C-F762-4824-B2FC-DE7A82D7BC91}"/>
              </a:ext>
            </a:extLst>
          </p:cNvPr>
          <p:cNvSpPr>
            <a:spLocks noGrp="1"/>
          </p:cNvSpPr>
          <p:nvPr>
            <p:ph type="sldNum" sz="quarter" idx="12"/>
          </p:nvPr>
        </p:nvSpPr>
        <p:spPr/>
        <p:txBody>
          <a:bodyPr/>
          <a:lstStyle/>
          <a:p>
            <a:fld id="{086770AF-7FA7-485D-AEFE-EBB32DACF9DF}" type="slidenum">
              <a:rPr lang="en-US" smtClean="0"/>
              <a:pPr/>
              <a:t>18</a:t>
            </a:fld>
            <a:endParaRPr lang="en-US"/>
          </a:p>
        </p:txBody>
      </p:sp>
    </p:spTree>
    <p:extLst>
      <p:ext uri="{BB962C8B-B14F-4D97-AF65-F5344CB8AC3E}">
        <p14:creationId xmlns:p14="http://schemas.microsoft.com/office/powerpoint/2010/main" val="1494457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B1FEF-689E-4600-A180-33F9BC7C701C}"/>
              </a:ext>
            </a:extLst>
          </p:cNvPr>
          <p:cNvSpPr>
            <a:spLocks noGrp="1"/>
          </p:cNvSpPr>
          <p:nvPr>
            <p:ph type="title"/>
          </p:nvPr>
        </p:nvSpPr>
        <p:spPr/>
        <p:txBody>
          <a:bodyPr/>
          <a:lstStyle/>
          <a:p>
            <a:r>
              <a:rPr lang="en-US" dirty="0"/>
              <a:t>Replace the compactor truck – Background</a:t>
            </a:r>
          </a:p>
        </p:txBody>
      </p:sp>
      <p:sp>
        <p:nvSpPr>
          <p:cNvPr id="3" name="Content Placeholder 2">
            <a:extLst>
              <a:ext uri="{FF2B5EF4-FFF2-40B4-BE49-F238E27FC236}">
                <a16:creationId xmlns:a16="http://schemas.microsoft.com/office/drawing/2014/main" id="{341E55FE-24D9-432B-A122-1A9D220B1246}"/>
              </a:ext>
            </a:extLst>
          </p:cNvPr>
          <p:cNvSpPr>
            <a:spLocks noGrp="1"/>
          </p:cNvSpPr>
          <p:nvPr>
            <p:ph idx="1"/>
          </p:nvPr>
        </p:nvSpPr>
        <p:spPr/>
        <p:txBody>
          <a:bodyPr>
            <a:normAutofit/>
          </a:bodyPr>
          <a:lstStyle/>
          <a:p>
            <a:pPr lvl="1"/>
            <a:r>
              <a:rPr lang="en-US" dirty="0"/>
              <a:t>While operating our current truck we face two risks:</a:t>
            </a:r>
          </a:p>
          <a:p>
            <a:pPr marL="1143000" lvl="2" indent="-457200">
              <a:buFont typeface="+mj-lt"/>
              <a:buAutoNum type="arabicPeriod"/>
            </a:pPr>
            <a:r>
              <a:rPr lang="en-US" dirty="0"/>
              <a:t>A near-term shut down of the Wheelabrator plant.</a:t>
            </a:r>
          </a:p>
          <a:p>
            <a:pPr marL="1143000" lvl="2" indent="-457200">
              <a:buFont typeface="+mj-lt"/>
              <a:buAutoNum type="arabicPeriod"/>
            </a:pPr>
            <a:r>
              <a:rPr lang="en-US" dirty="0"/>
              <a:t>A truck failure that cannot be repaired cost-effectively.</a:t>
            </a:r>
          </a:p>
          <a:p>
            <a:pPr lvl="1"/>
            <a:r>
              <a:rPr lang="en-US" dirty="0"/>
              <a:t>Regarding Risk #1, the key question is:  what is the probability that the Wheelabrator plant shuts down in 2019 or soon thereafter? It turns out that </a:t>
            </a:r>
            <a:r>
              <a:rPr lang="en-US" i="1" dirty="0"/>
              <a:t>very</a:t>
            </a:r>
            <a:r>
              <a:rPr lang="en-US" dirty="0"/>
              <a:t> recent events impact this probability.</a:t>
            </a:r>
          </a:p>
          <a:p>
            <a:pPr lvl="1"/>
            <a:r>
              <a:rPr lang="en-US" dirty="0"/>
              <a:t>From an article in the Union Leader, dated October 2, we learned that Wheelabrator Technologies, the owner of the Concord plant, is being sold to a new owner. This is the second sale of the company in the past 4 years.</a:t>
            </a:r>
          </a:p>
          <a:p>
            <a:pPr lvl="1"/>
            <a:r>
              <a:rPr lang="en-US" dirty="0"/>
              <a:t>The new owner, Macquarie Infrastructure Partners, is an “investment company.”</a:t>
            </a:r>
          </a:p>
          <a:p>
            <a:pPr lvl="1"/>
            <a:r>
              <a:rPr lang="en-US" dirty="0"/>
              <a:t>We have no idea what Macquarie plans to do with the plant.</a:t>
            </a:r>
          </a:p>
          <a:p>
            <a:pPr lvl="1"/>
            <a:endParaRPr lang="en-US" dirty="0"/>
          </a:p>
        </p:txBody>
      </p:sp>
      <p:sp>
        <p:nvSpPr>
          <p:cNvPr id="4" name="Slide Number Placeholder 3">
            <a:extLst>
              <a:ext uri="{FF2B5EF4-FFF2-40B4-BE49-F238E27FC236}">
                <a16:creationId xmlns:a16="http://schemas.microsoft.com/office/drawing/2014/main" id="{BA4B291C-F762-4824-B2FC-DE7A82D7BC91}"/>
              </a:ext>
            </a:extLst>
          </p:cNvPr>
          <p:cNvSpPr>
            <a:spLocks noGrp="1"/>
          </p:cNvSpPr>
          <p:nvPr>
            <p:ph type="sldNum" sz="quarter" idx="12"/>
          </p:nvPr>
        </p:nvSpPr>
        <p:spPr/>
        <p:txBody>
          <a:bodyPr/>
          <a:lstStyle/>
          <a:p>
            <a:fld id="{086770AF-7FA7-485D-AEFE-EBB32DACF9DF}" type="slidenum">
              <a:rPr lang="en-US" smtClean="0"/>
              <a:pPr/>
              <a:t>19</a:t>
            </a:fld>
            <a:endParaRPr lang="en-US"/>
          </a:p>
        </p:txBody>
      </p:sp>
    </p:spTree>
    <p:extLst>
      <p:ext uri="{BB962C8B-B14F-4D97-AF65-F5344CB8AC3E}">
        <p14:creationId xmlns:p14="http://schemas.microsoft.com/office/powerpoint/2010/main" val="4218962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CDB62C-BFBC-43BA-B96B-9998D60FCE06}"/>
              </a:ext>
            </a:extLst>
          </p:cNvPr>
          <p:cNvSpPr>
            <a:spLocks noGrp="1"/>
          </p:cNvSpPr>
          <p:nvPr>
            <p:ph type="title"/>
          </p:nvPr>
        </p:nvSpPr>
        <p:spPr/>
        <p:txBody>
          <a:bodyPr/>
          <a:lstStyle/>
          <a:p>
            <a:r>
              <a:rPr lang="en-US" dirty="0"/>
              <a:t>Recommendations Summary</a:t>
            </a:r>
          </a:p>
        </p:txBody>
      </p:sp>
      <p:sp>
        <p:nvSpPr>
          <p:cNvPr id="6" name="Text Placeholder 5">
            <a:extLst>
              <a:ext uri="{FF2B5EF4-FFF2-40B4-BE49-F238E27FC236}">
                <a16:creationId xmlns:a16="http://schemas.microsoft.com/office/drawing/2014/main" id="{97E99DE3-21F1-4F6A-B430-E1773C3D93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3648C0-F909-4CE4-9E59-EEFFDEE63B8F}"/>
              </a:ext>
            </a:extLst>
          </p:cNvPr>
          <p:cNvSpPr>
            <a:spLocks noGrp="1"/>
          </p:cNvSpPr>
          <p:nvPr>
            <p:ph type="sldNum" sz="quarter" idx="12"/>
          </p:nvPr>
        </p:nvSpPr>
        <p:spPr/>
        <p:txBody>
          <a:bodyPr/>
          <a:lstStyle/>
          <a:p>
            <a:fld id="{086770AF-7FA7-485D-AEFE-EBB32DACF9DF}" type="slidenum">
              <a:rPr lang="en-US" smtClean="0"/>
              <a:pPr/>
              <a:t>2</a:t>
            </a:fld>
            <a:endParaRPr lang="en-US"/>
          </a:p>
        </p:txBody>
      </p:sp>
    </p:spTree>
    <p:extLst>
      <p:ext uri="{BB962C8B-B14F-4D97-AF65-F5344CB8AC3E}">
        <p14:creationId xmlns:p14="http://schemas.microsoft.com/office/powerpoint/2010/main" val="2186550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B1FEF-689E-4600-A180-33F9BC7C701C}"/>
              </a:ext>
            </a:extLst>
          </p:cNvPr>
          <p:cNvSpPr>
            <a:spLocks noGrp="1"/>
          </p:cNvSpPr>
          <p:nvPr>
            <p:ph type="title"/>
          </p:nvPr>
        </p:nvSpPr>
        <p:spPr/>
        <p:txBody>
          <a:bodyPr/>
          <a:lstStyle/>
          <a:p>
            <a:r>
              <a:rPr lang="en-US" dirty="0"/>
              <a:t>Replace the compactor truck – Background</a:t>
            </a:r>
          </a:p>
        </p:txBody>
      </p:sp>
      <p:sp>
        <p:nvSpPr>
          <p:cNvPr id="3" name="Content Placeholder 2">
            <a:extLst>
              <a:ext uri="{FF2B5EF4-FFF2-40B4-BE49-F238E27FC236}">
                <a16:creationId xmlns:a16="http://schemas.microsoft.com/office/drawing/2014/main" id="{341E55FE-24D9-432B-A122-1A9D220B1246}"/>
              </a:ext>
            </a:extLst>
          </p:cNvPr>
          <p:cNvSpPr>
            <a:spLocks noGrp="1"/>
          </p:cNvSpPr>
          <p:nvPr>
            <p:ph idx="1"/>
          </p:nvPr>
        </p:nvSpPr>
        <p:spPr/>
        <p:txBody>
          <a:bodyPr>
            <a:normAutofit/>
          </a:bodyPr>
          <a:lstStyle/>
          <a:p>
            <a:pPr lvl="1"/>
            <a:r>
              <a:rPr lang="en-US" dirty="0"/>
              <a:t>We also learned that the recently passed (9/13) Senate Bill 365, the so called “biomass” bill, which extended rate guarantees available to biomass power plants in </a:t>
            </a:r>
            <a:r>
              <a:rPr lang="en-US"/>
              <a:t>New Hampshire by </a:t>
            </a:r>
            <a:r>
              <a:rPr lang="en-US" dirty="0"/>
              <a:t>three years, also applied to the Concord Wheelabrator plant. </a:t>
            </a:r>
          </a:p>
          <a:p>
            <a:pPr lvl="1"/>
            <a:r>
              <a:rPr lang="en-US" dirty="0"/>
              <a:t>The passage of SB 365 bodes well for the continued operation of the plant, at least in the short term. </a:t>
            </a:r>
          </a:p>
          <a:p>
            <a:pPr lvl="1"/>
            <a:r>
              <a:rPr lang="en-US" dirty="0"/>
              <a:t>But as of a month ago it was not a done deal. And what happens after three years is still uncertain. </a:t>
            </a:r>
          </a:p>
          <a:p>
            <a:pPr lvl="1"/>
            <a:r>
              <a:rPr lang="en-US" dirty="0"/>
              <a:t>Whether these rate guarantees are enough to convince the new owner to continue operating the plant is unknown.</a:t>
            </a:r>
          </a:p>
          <a:p>
            <a:pPr lvl="1"/>
            <a:r>
              <a:rPr lang="en-US" dirty="0"/>
              <a:t>Whether the NH legislature renews the rate guarantees in three years is unknown. </a:t>
            </a:r>
          </a:p>
        </p:txBody>
      </p:sp>
      <p:sp>
        <p:nvSpPr>
          <p:cNvPr id="4" name="Slide Number Placeholder 3">
            <a:extLst>
              <a:ext uri="{FF2B5EF4-FFF2-40B4-BE49-F238E27FC236}">
                <a16:creationId xmlns:a16="http://schemas.microsoft.com/office/drawing/2014/main" id="{BA4B291C-F762-4824-B2FC-DE7A82D7BC91}"/>
              </a:ext>
            </a:extLst>
          </p:cNvPr>
          <p:cNvSpPr>
            <a:spLocks noGrp="1"/>
          </p:cNvSpPr>
          <p:nvPr>
            <p:ph type="sldNum" sz="quarter" idx="12"/>
          </p:nvPr>
        </p:nvSpPr>
        <p:spPr/>
        <p:txBody>
          <a:bodyPr/>
          <a:lstStyle/>
          <a:p>
            <a:fld id="{086770AF-7FA7-485D-AEFE-EBB32DACF9DF}" type="slidenum">
              <a:rPr lang="en-US" smtClean="0"/>
              <a:pPr/>
              <a:t>20</a:t>
            </a:fld>
            <a:endParaRPr lang="en-US"/>
          </a:p>
        </p:txBody>
      </p:sp>
    </p:spTree>
    <p:extLst>
      <p:ext uri="{BB962C8B-B14F-4D97-AF65-F5344CB8AC3E}">
        <p14:creationId xmlns:p14="http://schemas.microsoft.com/office/powerpoint/2010/main" val="644944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B1FEF-689E-4600-A180-33F9BC7C701C}"/>
              </a:ext>
            </a:extLst>
          </p:cNvPr>
          <p:cNvSpPr>
            <a:spLocks noGrp="1"/>
          </p:cNvSpPr>
          <p:nvPr>
            <p:ph type="title"/>
          </p:nvPr>
        </p:nvSpPr>
        <p:spPr/>
        <p:txBody>
          <a:bodyPr/>
          <a:lstStyle/>
          <a:p>
            <a:r>
              <a:rPr lang="en-US" dirty="0"/>
              <a:t>Replace the compactor truck – Background</a:t>
            </a:r>
          </a:p>
        </p:txBody>
      </p:sp>
      <p:sp>
        <p:nvSpPr>
          <p:cNvPr id="3" name="Content Placeholder 2">
            <a:extLst>
              <a:ext uri="{FF2B5EF4-FFF2-40B4-BE49-F238E27FC236}">
                <a16:creationId xmlns:a16="http://schemas.microsoft.com/office/drawing/2014/main" id="{341E55FE-24D9-432B-A122-1A9D220B1246}"/>
              </a:ext>
            </a:extLst>
          </p:cNvPr>
          <p:cNvSpPr>
            <a:spLocks noGrp="1"/>
          </p:cNvSpPr>
          <p:nvPr>
            <p:ph idx="1"/>
          </p:nvPr>
        </p:nvSpPr>
        <p:spPr/>
        <p:txBody>
          <a:bodyPr>
            <a:normAutofit/>
          </a:bodyPr>
          <a:lstStyle/>
          <a:p>
            <a:pPr lvl="1"/>
            <a:r>
              <a:rPr lang="en-US" dirty="0"/>
              <a:t>Regarding Risk #2, the SWC has not tried to (quantitatively) estimate the probability vs. time that our current truck will fail in a way that cannot be repaired cost-effectively.  </a:t>
            </a:r>
          </a:p>
          <a:p>
            <a:pPr lvl="2"/>
            <a:r>
              <a:rPr lang="en-US" dirty="0"/>
              <a:t>The Canterbury Highway Department, using its own resources or a hired consultant, may be able to provide this estimate.  </a:t>
            </a:r>
          </a:p>
          <a:p>
            <a:pPr lvl="1"/>
            <a:r>
              <a:rPr lang="en-US" dirty="0"/>
              <a:t>But with 20 years of operation under its belt, it is our opinion that the current truck is nearing the end of its service life. </a:t>
            </a:r>
          </a:p>
          <a:p>
            <a:pPr lvl="1"/>
            <a:r>
              <a:rPr lang="en-US" dirty="0"/>
              <a:t>Moreover, if a serious failure occurs then we may experience a period during which the Transfer Station could not accept trash.</a:t>
            </a:r>
          </a:p>
          <a:p>
            <a:pPr lvl="1"/>
            <a:r>
              <a:rPr lang="en-US" dirty="0"/>
              <a:t>Bottom line: given the uncertain future of the Wheelabrator plant, and the age of our compactor truck, the SWC feels that replacing the truck with a stationary compactor (and break-away container) in 2019 is a reasonable option to consider. </a:t>
            </a:r>
          </a:p>
        </p:txBody>
      </p:sp>
      <p:sp>
        <p:nvSpPr>
          <p:cNvPr id="4" name="Slide Number Placeholder 3">
            <a:extLst>
              <a:ext uri="{FF2B5EF4-FFF2-40B4-BE49-F238E27FC236}">
                <a16:creationId xmlns:a16="http://schemas.microsoft.com/office/drawing/2014/main" id="{BA4B291C-F762-4824-B2FC-DE7A82D7BC91}"/>
              </a:ext>
            </a:extLst>
          </p:cNvPr>
          <p:cNvSpPr>
            <a:spLocks noGrp="1"/>
          </p:cNvSpPr>
          <p:nvPr>
            <p:ph type="sldNum" sz="quarter" idx="12"/>
          </p:nvPr>
        </p:nvSpPr>
        <p:spPr/>
        <p:txBody>
          <a:bodyPr/>
          <a:lstStyle/>
          <a:p>
            <a:fld id="{086770AF-7FA7-485D-AEFE-EBB32DACF9DF}" type="slidenum">
              <a:rPr lang="en-US" smtClean="0"/>
              <a:pPr/>
              <a:t>21</a:t>
            </a:fld>
            <a:endParaRPr lang="en-US"/>
          </a:p>
        </p:txBody>
      </p:sp>
    </p:spTree>
    <p:extLst>
      <p:ext uri="{BB962C8B-B14F-4D97-AF65-F5344CB8AC3E}">
        <p14:creationId xmlns:p14="http://schemas.microsoft.com/office/powerpoint/2010/main" val="1267530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B1FEF-689E-4600-A180-33F9BC7C701C}"/>
              </a:ext>
            </a:extLst>
          </p:cNvPr>
          <p:cNvSpPr>
            <a:spLocks noGrp="1"/>
          </p:cNvSpPr>
          <p:nvPr>
            <p:ph type="title"/>
          </p:nvPr>
        </p:nvSpPr>
        <p:spPr/>
        <p:txBody>
          <a:bodyPr/>
          <a:lstStyle/>
          <a:p>
            <a:r>
              <a:rPr lang="en-US" dirty="0"/>
              <a:t>Replace the compactor truck – Investment</a:t>
            </a:r>
          </a:p>
        </p:txBody>
      </p:sp>
      <p:sp>
        <p:nvSpPr>
          <p:cNvPr id="3" name="Content Placeholder 2">
            <a:extLst>
              <a:ext uri="{FF2B5EF4-FFF2-40B4-BE49-F238E27FC236}">
                <a16:creationId xmlns:a16="http://schemas.microsoft.com/office/drawing/2014/main" id="{341E55FE-24D9-432B-A122-1A9D220B1246}"/>
              </a:ext>
            </a:extLst>
          </p:cNvPr>
          <p:cNvSpPr>
            <a:spLocks noGrp="1"/>
          </p:cNvSpPr>
          <p:nvPr>
            <p:ph idx="1"/>
          </p:nvPr>
        </p:nvSpPr>
        <p:spPr/>
        <p:txBody>
          <a:bodyPr>
            <a:normAutofit/>
          </a:bodyPr>
          <a:lstStyle/>
          <a:p>
            <a:pPr lvl="1"/>
            <a:r>
              <a:rPr lang="en-US" dirty="0"/>
              <a:t>Estimated cost of a new stationary compactor with a 4 CY hopper and a 40 CY breakaway container, fully installed:  $33,400. </a:t>
            </a:r>
          </a:p>
          <a:p>
            <a:pPr lvl="1"/>
            <a:r>
              <a:rPr lang="en-US" dirty="0"/>
              <a:t>Estimated cost to add a concrete pad on which the compactor and container would be placed: $3,200.</a:t>
            </a:r>
          </a:p>
          <a:p>
            <a:pPr lvl="1"/>
            <a:r>
              <a:rPr lang="en-US" dirty="0"/>
              <a:t>Estimated total investment to buy and install a new compactor and container: $36,600.</a:t>
            </a:r>
          </a:p>
          <a:p>
            <a:pPr lvl="2"/>
            <a:r>
              <a:rPr lang="en-US" dirty="0"/>
              <a:t>NOTE:  This estimate assumes that the electrical work done for Recommendation #1 has been completed. </a:t>
            </a:r>
          </a:p>
        </p:txBody>
      </p:sp>
      <p:sp>
        <p:nvSpPr>
          <p:cNvPr id="4" name="Slide Number Placeholder 3">
            <a:extLst>
              <a:ext uri="{FF2B5EF4-FFF2-40B4-BE49-F238E27FC236}">
                <a16:creationId xmlns:a16="http://schemas.microsoft.com/office/drawing/2014/main" id="{BA4B291C-F762-4824-B2FC-DE7A82D7BC91}"/>
              </a:ext>
            </a:extLst>
          </p:cNvPr>
          <p:cNvSpPr>
            <a:spLocks noGrp="1"/>
          </p:cNvSpPr>
          <p:nvPr>
            <p:ph type="sldNum" sz="quarter" idx="12"/>
          </p:nvPr>
        </p:nvSpPr>
        <p:spPr/>
        <p:txBody>
          <a:bodyPr/>
          <a:lstStyle/>
          <a:p>
            <a:fld id="{086770AF-7FA7-485D-AEFE-EBB32DACF9DF}" type="slidenum">
              <a:rPr lang="en-US" smtClean="0"/>
              <a:pPr/>
              <a:t>22</a:t>
            </a:fld>
            <a:endParaRPr lang="en-US"/>
          </a:p>
        </p:txBody>
      </p:sp>
    </p:spTree>
    <p:extLst>
      <p:ext uri="{BB962C8B-B14F-4D97-AF65-F5344CB8AC3E}">
        <p14:creationId xmlns:p14="http://schemas.microsoft.com/office/powerpoint/2010/main" val="1982213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B1FEF-689E-4600-A180-33F9BC7C701C}"/>
              </a:ext>
            </a:extLst>
          </p:cNvPr>
          <p:cNvSpPr>
            <a:spLocks noGrp="1"/>
          </p:cNvSpPr>
          <p:nvPr>
            <p:ph type="title"/>
          </p:nvPr>
        </p:nvSpPr>
        <p:spPr/>
        <p:txBody>
          <a:bodyPr/>
          <a:lstStyle/>
          <a:p>
            <a:r>
              <a:rPr lang="en-US" dirty="0"/>
              <a:t>Replace the compactor truck – Budget impact</a:t>
            </a:r>
          </a:p>
        </p:txBody>
      </p:sp>
      <p:sp>
        <p:nvSpPr>
          <p:cNvPr id="3" name="Content Placeholder 2">
            <a:extLst>
              <a:ext uri="{FF2B5EF4-FFF2-40B4-BE49-F238E27FC236}">
                <a16:creationId xmlns:a16="http://schemas.microsoft.com/office/drawing/2014/main" id="{341E55FE-24D9-432B-A122-1A9D220B1246}"/>
              </a:ext>
            </a:extLst>
          </p:cNvPr>
          <p:cNvSpPr>
            <a:spLocks noGrp="1"/>
          </p:cNvSpPr>
          <p:nvPr>
            <p:ph idx="1"/>
          </p:nvPr>
        </p:nvSpPr>
        <p:spPr/>
        <p:txBody>
          <a:bodyPr>
            <a:normAutofit fontScale="92500"/>
          </a:bodyPr>
          <a:lstStyle/>
          <a:p>
            <a:pPr lvl="1"/>
            <a:r>
              <a:rPr lang="en-US" dirty="0"/>
              <a:t>The cost to haul our container to and from the Wheelabrator plant is estimated to be </a:t>
            </a:r>
            <a:r>
              <a:rPr lang="en-US" b="1" dirty="0"/>
              <a:t>$220 per trip</a:t>
            </a:r>
            <a:r>
              <a:rPr lang="en-US" dirty="0"/>
              <a:t>.</a:t>
            </a:r>
          </a:p>
          <a:p>
            <a:pPr lvl="1"/>
            <a:r>
              <a:rPr lang="en-US" dirty="0"/>
              <a:t>We generate about 8 tons of trash per week or 416 tons/year.</a:t>
            </a:r>
          </a:p>
          <a:p>
            <a:pPr lvl="1"/>
            <a:r>
              <a:rPr lang="en-US" dirty="0"/>
              <a:t>Each ton of trash is equivalent to about 3 CY of compacted trash. Thus we generate about 24 CY of trash per week or 1250 CY per year.</a:t>
            </a:r>
          </a:p>
          <a:p>
            <a:pPr lvl="1"/>
            <a:r>
              <a:rPr lang="en-US" dirty="0"/>
              <a:t>The standard breakaway container we’re considering can hold up to 40 CY of compacted trash. </a:t>
            </a:r>
          </a:p>
          <a:p>
            <a:pPr lvl="1"/>
            <a:r>
              <a:rPr lang="en-US" dirty="0"/>
              <a:t>A commercial hauler cannot schedule trips as flexibly as we can using our own truck.  In some weeks there may be more than 24 CY of trash. The compacted trash volume to weight ratio will not always 3 CY/ton.</a:t>
            </a:r>
          </a:p>
          <a:p>
            <a:pPr lvl="1"/>
            <a:r>
              <a:rPr lang="en-US" dirty="0"/>
              <a:t>Our commercial hauler will need to make a </a:t>
            </a:r>
            <a:r>
              <a:rPr lang="en-US" b="1" dirty="0"/>
              <a:t>maximum</a:t>
            </a:r>
            <a:r>
              <a:rPr lang="en-US" dirty="0"/>
              <a:t> of one round trip to the Wheelabrator plant each week or </a:t>
            </a:r>
            <a:r>
              <a:rPr lang="en-US" b="1" dirty="0"/>
              <a:t>52 trips per year</a:t>
            </a:r>
            <a:r>
              <a:rPr lang="en-US" dirty="0"/>
              <a:t>. </a:t>
            </a:r>
          </a:p>
          <a:p>
            <a:pPr lvl="1"/>
            <a:r>
              <a:rPr lang="en-US" dirty="0"/>
              <a:t>Thus our worst case </a:t>
            </a:r>
            <a:r>
              <a:rPr lang="en-US" b="1" dirty="0"/>
              <a:t>annual hauling costs will be $11,400</a:t>
            </a:r>
            <a:r>
              <a:rPr lang="en-US" dirty="0"/>
              <a:t>. Actual hauling costs are expected to be less and could be significantly less if we purchase a 2</a:t>
            </a:r>
            <a:r>
              <a:rPr lang="en-US" baseline="30000" dirty="0"/>
              <a:t>nd</a:t>
            </a:r>
            <a:r>
              <a:rPr lang="en-US" dirty="0"/>
              <a:t> container (See Q &amp; A).</a:t>
            </a:r>
          </a:p>
        </p:txBody>
      </p:sp>
      <p:sp>
        <p:nvSpPr>
          <p:cNvPr id="4" name="Slide Number Placeholder 3">
            <a:extLst>
              <a:ext uri="{FF2B5EF4-FFF2-40B4-BE49-F238E27FC236}">
                <a16:creationId xmlns:a16="http://schemas.microsoft.com/office/drawing/2014/main" id="{BA4B291C-F762-4824-B2FC-DE7A82D7BC91}"/>
              </a:ext>
            </a:extLst>
          </p:cNvPr>
          <p:cNvSpPr>
            <a:spLocks noGrp="1"/>
          </p:cNvSpPr>
          <p:nvPr>
            <p:ph type="sldNum" sz="quarter" idx="12"/>
          </p:nvPr>
        </p:nvSpPr>
        <p:spPr/>
        <p:txBody>
          <a:bodyPr/>
          <a:lstStyle/>
          <a:p>
            <a:fld id="{086770AF-7FA7-485D-AEFE-EBB32DACF9DF}" type="slidenum">
              <a:rPr lang="en-US" smtClean="0"/>
              <a:pPr/>
              <a:t>23</a:t>
            </a:fld>
            <a:endParaRPr lang="en-US"/>
          </a:p>
        </p:txBody>
      </p:sp>
    </p:spTree>
    <p:extLst>
      <p:ext uri="{BB962C8B-B14F-4D97-AF65-F5344CB8AC3E}">
        <p14:creationId xmlns:p14="http://schemas.microsoft.com/office/powerpoint/2010/main" val="1942320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C8DC77-1A25-4417-8313-2F84F52F631A}"/>
              </a:ext>
            </a:extLst>
          </p:cNvPr>
          <p:cNvSpPr>
            <a:spLocks noGrp="1"/>
          </p:cNvSpPr>
          <p:nvPr>
            <p:ph type="title"/>
          </p:nvPr>
        </p:nvSpPr>
        <p:spPr/>
        <p:txBody>
          <a:bodyPr/>
          <a:lstStyle/>
          <a:p>
            <a:r>
              <a:rPr lang="en-US" dirty="0"/>
              <a:t>Compactor style we’re considering</a:t>
            </a:r>
          </a:p>
        </p:txBody>
      </p:sp>
      <p:sp>
        <p:nvSpPr>
          <p:cNvPr id="2" name="Slide Number Placeholder 1">
            <a:extLst>
              <a:ext uri="{FF2B5EF4-FFF2-40B4-BE49-F238E27FC236}">
                <a16:creationId xmlns:a16="http://schemas.microsoft.com/office/drawing/2014/main" id="{6B586EC8-1389-48BC-8033-44BDE4911F3E}"/>
              </a:ext>
            </a:extLst>
          </p:cNvPr>
          <p:cNvSpPr>
            <a:spLocks noGrp="1"/>
          </p:cNvSpPr>
          <p:nvPr>
            <p:ph type="sldNum" sz="quarter" idx="12"/>
          </p:nvPr>
        </p:nvSpPr>
        <p:spPr/>
        <p:txBody>
          <a:bodyPr/>
          <a:lstStyle/>
          <a:p>
            <a:fld id="{086770AF-7FA7-485D-AEFE-EBB32DACF9DF}" type="slidenum">
              <a:rPr lang="en-US" smtClean="0"/>
              <a:pPr/>
              <a:t>24</a:t>
            </a:fld>
            <a:endParaRPr lang="en-US"/>
          </a:p>
        </p:txBody>
      </p:sp>
      <p:pic>
        <p:nvPicPr>
          <p:cNvPr id="3" name="Picture 2">
            <a:extLst>
              <a:ext uri="{FF2B5EF4-FFF2-40B4-BE49-F238E27FC236}">
                <a16:creationId xmlns:a16="http://schemas.microsoft.com/office/drawing/2014/main" id="{79BADBFF-C861-4B5C-A8EF-D93E0B653D85}"/>
              </a:ext>
            </a:extLst>
          </p:cNvPr>
          <p:cNvPicPr>
            <a:picLocks noChangeAspect="1"/>
          </p:cNvPicPr>
          <p:nvPr/>
        </p:nvPicPr>
        <p:blipFill>
          <a:blip r:embed="rId2" cstate="print"/>
          <a:stretch>
            <a:fillRect/>
          </a:stretch>
        </p:blipFill>
        <p:spPr>
          <a:xfrm>
            <a:off x="1181100" y="1562100"/>
            <a:ext cx="5625935" cy="4891087"/>
          </a:xfrm>
          <a:prstGeom prst="rect">
            <a:avLst/>
          </a:prstGeom>
        </p:spPr>
      </p:pic>
      <p:sp>
        <p:nvSpPr>
          <p:cNvPr id="5" name="Rectangle 4">
            <a:extLst>
              <a:ext uri="{FF2B5EF4-FFF2-40B4-BE49-F238E27FC236}">
                <a16:creationId xmlns:a16="http://schemas.microsoft.com/office/drawing/2014/main" id="{4C65F3ED-3DDE-42E1-9391-81C5EBE23B09}"/>
              </a:ext>
            </a:extLst>
          </p:cNvPr>
          <p:cNvSpPr/>
          <p:nvPr/>
        </p:nvSpPr>
        <p:spPr>
          <a:xfrm>
            <a:off x="7010400" y="2628900"/>
            <a:ext cx="1866900" cy="1219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Opening for break-away container</a:t>
            </a:r>
          </a:p>
        </p:txBody>
      </p:sp>
      <p:sp>
        <p:nvSpPr>
          <p:cNvPr id="10" name="Freeform: Shape 9">
            <a:extLst>
              <a:ext uri="{FF2B5EF4-FFF2-40B4-BE49-F238E27FC236}">
                <a16:creationId xmlns:a16="http://schemas.microsoft.com/office/drawing/2014/main" id="{ACFEA61B-5C7A-4546-8FF8-08FB479B87E2}"/>
              </a:ext>
            </a:extLst>
          </p:cNvPr>
          <p:cNvSpPr/>
          <p:nvPr/>
        </p:nvSpPr>
        <p:spPr>
          <a:xfrm>
            <a:off x="5062330" y="3379304"/>
            <a:ext cx="1437861" cy="2146853"/>
          </a:xfrm>
          <a:custGeom>
            <a:avLst/>
            <a:gdLst>
              <a:gd name="connsiteX0" fmla="*/ 0 w 1437861"/>
              <a:gd name="connsiteY0" fmla="*/ 0 h 2146853"/>
              <a:gd name="connsiteX1" fmla="*/ 1351722 w 1437861"/>
              <a:gd name="connsiteY1" fmla="*/ 424070 h 2146853"/>
              <a:gd name="connsiteX2" fmla="*/ 1437861 w 1437861"/>
              <a:gd name="connsiteY2" fmla="*/ 2007705 h 2146853"/>
              <a:gd name="connsiteX3" fmla="*/ 53009 w 1437861"/>
              <a:gd name="connsiteY3" fmla="*/ 2146853 h 2146853"/>
              <a:gd name="connsiteX4" fmla="*/ 0 w 1437861"/>
              <a:gd name="connsiteY4" fmla="*/ 0 h 214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7861" h="2146853">
                <a:moveTo>
                  <a:pt x="0" y="0"/>
                </a:moveTo>
                <a:lnTo>
                  <a:pt x="1351722" y="424070"/>
                </a:lnTo>
                <a:lnTo>
                  <a:pt x="1437861" y="2007705"/>
                </a:lnTo>
                <a:lnTo>
                  <a:pt x="53009" y="2146853"/>
                </a:lnTo>
                <a:lnTo>
                  <a:pt x="0" y="0"/>
                </a:lnTo>
                <a:close/>
              </a:path>
            </a:pathLst>
          </a:custGeom>
          <a:solidFill>
            <a:srgbClr val="4472C4">
              <a:alpha val="29020"/>
            </a:srgbClr>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8DABEDA9-F8D9-423E-B156-7B0DBC3BEFBD}"/>
              </a:ext>
            </a:extLst>
          </p:cNvPr>
          <p:cNvCxnSpPr>
            <a:cxnSpLocks/>
          </p:cNvCxnSpPr>
          <p:nvPr/>
        </p:nvCxnSpPr>
        <p:spPr>
          <a:xfrm flipH="1">
            <a:off x="5753100" y="3810000"/>
            <a:ext cx="1295400" cy="876300"/>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Freeform: Shape 11">
            <a:extLst>
              <a:ext uri="{FF2B5EF4-FFF2-40B4-BE49-F238E27FC236}">
                <a16:creationId xmlns:a16="http://schemas.microsoft.com/office/drawing/2014/main" id="{197C93C7-0916-4E13-B25F-854AFC2180DB}"/>
              </a:ext>
            </a:extLst>
          </p:cNvPr>
          <p:cNvSpPr/>
          <p:nvPr/>
        </p:nvSpPr>
        <p:spPr>
          <a:xfrm>
            <a:off x="1600200" y="1714500"/>
            <a:ext cx="2054088" cy="1073426"/>
          </a:xfrm>
          <a:custGeom>
            <a:avLst/>
            <a:gdLst>
              <a:gd name="connsiteX0" fmla="*/ 0 w 1822174"/>
              <a:gd name="connsiteY0" fmla="*/ 1013792 h 1013792"/>
              <a:gd name="connsiteX1" fmla="*/ 1663147 w 1822174"/>
              <a:gd name="connsiteY1" fmla="*/ 0 h 1013792"/>
              <a:gd name="connsiteX2" fmla="*/ 1822174 w 1822174"/>
              <a:gd name="connsiteY2" fmla="*/ 218661 h 1013792"/>
              <a:gd name="connsiteX0" fmla="*/ 0 w 1822174"/>
              <a:gd name="connsiteY0" fmla="*/ 1225826 h 1225826"/>
              <a:gd name="connsiteX1" fmla="*/ 1649895 w 1822174"/>
              <a:gd name="connsiteY1" fmla="*/ 0 h 1225826"/>
              <a:gd name="connsiteX2" fmla="*/ 1822174 w 1822174"/>
              <a:gd name="connsiteY2" fmla="*/ 430695 h 1225826"/>
              <a:gd name="connsiteX0" fmla="*/ 0 w 2054088"/>
              <a:gd name="connsiteY0" fmla="*/ 1073426 h 1073426"/>
              <a:gd name="connsiteX1" fmla="*/ 1881809 w 2054088"/>
              <a:gd name="connsiteY1" fmla="*/ 0 h 1073426"/>
              <a:gd name="connsiteX2" fmla="*/ 2054088 w 2054088"/>
              <a:gd name="connsiteY2" fmla="*/ 430695 h 1073426"/>
            </a:gdLst>
            <a:ahLst/>
            <a:cxnLst>
              <a:cxn ang="0">
                <a:pos x="connsiteX0" y="connsiteY0"/>
              </a:cxn>
              <a:cxn ang="0">
                <a:pos x="connsiteX1" y="connsiteY1"/>
              </a:cxn>
              <a:cxn ang="0">
                <a:pos x="connsiteX2" y="connsiteY2"/>
              </a:cxn>
            </a:cxnLst>
            <a:rect l="l" t="t" r="r" b="b"/>
            <a:pathLst>
              <a:path w="2054088" h="1073426">
                <a:moveTo>
                  <a:pt x="0" y="1073426"/>
                </a:moveTo>
                <a:lnTo>
                  <a:pt x="1881809" y="0"/>
                </a:lnTo>
                <a:lnTo>
                  <a:pt x="2054088" y="430695"/>
                </a:lnTo>
              </a:path>
            </a:pathLst>
          </a:custGeom>
          <a:noFill/>
          <a:ln w="57150">
            <a:solidFill>
              <a:schemeClr val="accent2">
                <a:lumMod val="75000"/>
              </a:schemeClr>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E972081-CF77-4B23-BF00-B1795C7EF0DE}"/>
              </a:ext>
            </a:extLst>
          </p:cNvPr>
          <p:cNvSpPr/>
          <p:nvPr/>
        </p:nvSpPr>
        <p:spPr>
          <a:xfrm>
            <a:off x="266700" y="1333500"/>
            <a:ext cx="2171700" cy="762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Users toss trash into the 4 CY hopper</a:t>
            </a:r>
          </a:p>
        </p:txBody>
      </p:sp>
    </p:spTree>
    <p:extLst>
      <p:ext uri="{BB962C8B-B14F-4D97-AF65-F5344CB8AC3E}">
        <p14:creationId xmlns:p14="http://schemas.microsoft.com/office/powerpoint/2010/main" val="3916379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77DCE-D5D5-447F-AE2C-3048B33B18BB}"/>
              </a:ext>
            </a:extLst>
          </p:cNvPr>
          <p:cNvSpPr>
            <a:spLocks noGrp="1"/>
          </p:cNvSpPr>
          <p:nvPr>
            <p:ph type="title"/>
          </p:nvPr>
        </p:nvSpPr>
        <p:spPr/>
        <p:txBody>
          <a:bodyPr/>
          <a:lstStyle/>
          <a:p>
            <a:r>
              <a:rPr lang="en-US" dirty="0"/>
              <a:t>Replace the compactor truck – Q &amp; A</a:t>
            </a:r>
          </a:p>
        </p:txBody>
      </p:sp>
      <p:sp>
        <p:nvSpPr>
          <p:cNvPr id="4" name="Content Placeholder 3">
            <a:extLst>
              <a:ext uri="{FF2B5EF4-FFF2-40B4-BE49-F238E27FC236}">
                <a16:creationId xmlns:a16="http://schemas.microsoft.com/office/drawing/2014/main" id="{903ABF17-BBD4-48A8-8063-33077FC1B6AD}"/>
              </a:ext>
            </a:extLst>
          </p:cNvPr>
          <p:cNvSpPr>
            <a:spLocks noGrp="1"/>
          </p:cNvSpPr>
          <p:nvPr>
            <p:ph idx="1"/>
          </p:nvPr>
        </p:nvSpPr>
        <p:spPr/>
        <p:txBody>
          <a:bodyPr>
            <a:normAutofit/>
          </a:bodyPr>
          <a:lstStyle/>
          <a:p>
            <a:r>
              <a:rPr lang="en-US" dirty="0"/>
              <a:t>Where can we get more information about SB 365 and the sale of Wheelabrator Technologies?</a:t>
            </a:r>
          </a:p>
          <a:p>
            <a:pPr lvl="1"/>
            <a:r>
              <a:rPr lang="en-US" dirty="0"/>
              <a:t>You can read SB 365 here:  </a:t>
            </a:r>
            <a:r>
              <a:rPr lang="en-US" dirty="0">
                <a:hlinkClick r:id="rId2"/>
              </a:rPr>
              <a:t>https://legiscan.com/NH/text/SB365/id/1662352</a:t>
            </a:r>
            <a:r>
              <a:rPr lang="en-US" dirty="0"/>
              <a:t> </a:t>
            </a:r>
          </a:p>
          <a:p>
            <a:pPr lvl="1"/>
            <a:r>
              <a:rPr lang="en-US" dirty="0"/>
              <a:t>SB 365 covers power plants that burn municipal waste with outputs </a:t>
            </a:r>
            <a:r>
              <a:rPr lang="en-US" dirty="0">
                <a:sym typeface="Symbol" panose="05050102010706020507" pitchFamily="18" charset="2"/>
              </a:rPr>
              <a:t>up to </a:t>
            </a:r>
            <a:r>
              <a:rPr lang="en-US" dirty="0"/>
              <a:t>25 MW. </a:t>
            </a:r>
          </a:p>
          <a:p>
            <a:pPr lvl="1"/>
            <a:r>
              <a:rPr lang="en-US" dirty="0"/>
              <a:t>The maximum output of the Wheelabrator plant is 14 MW. </a:t>
            </a:r>
            <a:r>
              <a:rPr lang="en-US" dirty="0">
                <a:hlinkClick r:id="rId2"/>
              </a:rPr>
              <a:t>https://www.wtienergy.com/plant-locations/energy-from-waste/wheelabrator-concord</a:t>
            </a:r>
            <a:r>
              <a:rPr lang="en-US" dirty="0"/>
              <a:t> </a:t>
            </a:r>
          </a:p>
          <a:p>
            <a:pPr lvl="1"/>
            <a:r>
              <a:rPr lang="en-US" dirty="0"/>
              <a:t>We understand that the three-year effective term of SB 365 is defined in NH RSA Section 362-H:2,I(a).  </a:t>
            </a:r>
          </a:p>
          <a:p>
            <a:pPr lvl="1"/>
            <a:r>
              <a:rPr lang="en-US" dirty="0"/>
              <a:t>You can read about the sale of Wheelabrator Technologies here:  </a:t>
            </a:r>
            <a:r>
              <a:rPr lang="en-US" dirty="0">
                <a:hlinkClick r:id="rId2"/>
              </a:rPr>
              <a:t>http://www.unionleader.com/apps/pbcs.dll/article?AID=/20181003/NEWS02/181009887</a:t>
            </a:r>
            <a:r>
              <a:rPr lang="en-US" b="1" dirty="0"/>
              <a:t> </a:t>
            </a:r>
            <a:endParaRPr lang="en-US" dirty="0"/>
          </a:p>
        </p:txBody>
      </p:sp>
      <p:sp>
        <p:nvSpPr>
          <p:cNvPr id="3" name="Slide Number Placeholder 2">
            <a:extLst>
              <a:ext uri="{FF2B5EF4-FFF2-40B4-BE49-F238E27FC236}">
                <a16:creationId xmlns:a16="http://schemas.microsoft.com/office/drawing/2014/main" id="{608873A1-8B20-40C8-95C7-0DB7D204BBC7}"/>
              </a:ext>
            </a:extLst>
          </p:cNvPr>
          <p:cNvSpPr>
            <a:spLocks noGrp="1"/>
          </p:cNvSpPr>
          <p:nvPr>
            <p:ph type="sldNum" sz="quarter" idx="12"/>
          </p:nvPr>
        </p:nvSpPr>
        <p:spPr/>
        <p:txBody>
          <a:bodyPr/>
          <a:lstStyle/>
          <a:p>
            <a:fld id="{086770AF-7FA7-485D-AEFE-EBB32DACF9DF}" type="slidenum">
              <a:rPr lang="en-US" smtClean="0"/>
              <a:pPr/>
              <a:t>25</a:t>
            </a:fld>
            <a:endParaRPr lang="en-US"/>
          </a:p>
        </p:txBody>
      </p:sp>
    </p:spTree>
    <p:extLst>
      <p:ext uri="{BB962C8B-B14F-4D97-AF65-F5344CB8AC3E}">
        <p14:creationId xmlns:p14="http://schemas.microsoft.com/office/powerpoint/2010/main" val="2714927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4AA4C-BE5C-4951-B663-66264CF073F9}"/>
              </a:ext>
            </a:extLst>
          </p:cNvPr>
          <p:cNvSpPr>
            <a:spLocks noGrp="1"/>
          </p:cNvSpPr>
          <p:nvPr>
            <p:ph type="title"/>
          </p:nvPr>
        </p:nvSpPr>
        <p:spPr/>
        <p:txBody>
          <a:bodyPr/>
          <a:lstStyle/>
          <a:p>
            <a:r>
              <a:rPr lang="en-US" dirty="0"/>
              <a:t>Replace the compactor truck – Q &amp; A</a:t>
            </a:r>
          </a:p>
        </p:txBody>
      </p:sp>
      <p:sp>
        <p:nvSpPr>
          <p:cNvPr id="3" name="Content Placeholder 2">
            <a:extLst>
              <a:ext uri="{FF2B5EF4-FFF2-40B4-BE49-F238E27FC236}">
                <a16:creationId xmlns:a16="http://schemas.microsoft.com/office/drawing/2014/main" id="{854A262F-4986-42EB-A656-928FC0CDA20C}"/>
              </a:ext>
            </a:extLst>
          </p:cNvPr>
          <p:cNvSpPr>
            <a:spLocks noGrp="1"/>
          </p:cNvSpPr>
          <p:nvPr>
            <p:ph idx="1"/>
          </p:nvPr>
        </p:nvSpPr>
        <p:spPr/>
        <p:txBody>
          <a:bodyPr>
            <a:normAutofit lnSpcReduction="10000"/>
          </a:bodyPr>
          <a:lstStyle/>
          <a:p>
            <a:r>
              <a:rPr lang="en-US" dirty="0"/>
              <a:t>How could a second breakaway container reduce hauling costs?</a:t>
            </a:r>
          </a:p>
          <a:p>
            <a:pPr lvl="1"/>
            <a:r>
              <a:rPr lang="en-US" dirty="0"/>
              <a:t>If we had two containers then we could connect one container to the compactor and store the other container nearby.</a:t>
            </a:r>
          </a:p>
          <a:p>
            <a:pPr lvl="1"/>
            <a:r>
              <a:rPr lang="en-US" dirty="0"/>
              <a:t>When the connected container is full, we would replace it with our empty container and arrange to have the now full disconnected container emptied by our hauler. </a:t>
            </a:r>
          </a:p>
          <a:p>
            <a:pPr lvl="1"/>
            <a:r>
              <a:rPr lang="en-US" dirty="0"/>
              <a:t>As long as the full disconnected container could be emptied before the connected container becomes full then the Transfer Station would always be able to accept trash and we would always send full containers to Wheelabrator.</a:t>
            </a:r>
          </a:p>
          <a:p>
            <a:pPr lvl="1"/>
            <a:r>
              <a:rPr lang="en-US" dirty="0"/>
              <a:t>This would result in the minimum annual hauling charge:</a:t>
            </a:r>
          </a:p>
          <a:p>
            <a:pPr lvl="2"/>
            <a:r>
              <a:rPr lang="en-US" dirty="0"/>
              <a:t>(1250 CY/year) / (40 CY/trip) = 32 trips/year</a:t>
            </a:r>
          </a:p>
          <a:p>
            <a:pPr lvl="2"/>
            <a:r>
              <a:rPr lang="en-US" dirty="0"/>
              <a:t>32 trips/year x $220/trip = </a:t>
            </a:r>
            <a:r>
              <a:rPr lang="en-US" b="1" dirty="0"/>
              <a:t>$7,000/year</a:t>
            </a:r>
            <a:r>
              <a:rPr lang="en-US" dirty="0"/>
              <a:t>.</a:t>
            </a:r>
          </a:p>
          <a:p>
            <a:pPr lvl="1"/>
            <a:r>
              <a:rPr lang="en-US" dirty="0"/>
              <a:t>The minimum hauling charge per ton can be calculated as $220/trip / (40 CY/ (3 CY/ton)) = </a:t>
            </a:r>
            <a:r>
              <a:rPr lang="en-US" b="1" dirty="0"/>
              <a:t>$17/ton</a:t>
            </a:r>
            <a:r>
              <a:rPr lang="en-US" dirty="0"/>
              <a:t>. </a:t>
            </a:r>
          </a:p>
          <a:p>
            <a:pPr lvl="1"/>
            <a:r>
              <a:rPr lang="en-US" dirty="0"/>
              <a:t>This represents a 25% add-on to our tipping fee of $ 67/ton. </a:t>
            </a:r>
          </a:p>
        </p:txBody>
      </p:sp>
      <p:sp>
        <p:nvSpPr>
          <p:cNvPr id="4" name="Slide Number Placeholder 3">
            <a:extLst>
              <a:ext uri="{FF2B5EF4-FFF2-40B4-BE49-F238E27FC236}">
                <a16:creationId xmlns:a16="http://schemas.microsoft.com/office/drawing/2014/main" id="{0C28C4EA-FCD4-49C0-8E8F-B6CD05D887D1}"/>
              </a:ext>
            </a:extLst>
          </p:cNvPr>
          <p:cNvSpPr>
            <a:spLocks noGrp="1"/>
          </p:cNvSpPr>
          <p:nvPr>
            <p:ph type="sldNum" sz="quarter" idx="12"/>
          </p:nvPr>
        </p:nvSpPr>
        <p:spPr/>
        <p:txBody>
          <a:bodyPr/>
          <a:lstStyle/>
          <a:p>
            <a:fld id="{086770AF-7FA7-485D-AEFE-EBB32DACF9DF}" type="slidenum">
              <a:rPr lang="en-US" smtClean="0"/>
              <a:pPr/>
              <a:t>26</a:t>
            </a:fld>
            <a:endParaRPr lang="en-US"/>
          </a:p>
        </p:txBody>
      </p:sp>
    </p:spTree>
    <p:extLst>
      <p:ext uri="{BB962C8B-B14F-4D97-AF65-F5344CB8AC3E}">
        <p14:creationId xmlns:p14="http://schemas.microsoft.com/office/powerpoint/2010/main" val="2001368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3449E-66E0-45A2-BA81-63E216F88A5E}"/>
              </a:ext>
            </a:extLst>
          </p:cNvPr>
          <p:cNvSpPr>
            <a:spLocks noGrp="1"/>
          </p:cNvSpPr>
          <p:nvPr>
            <p:ph type="title"/>
          </p:nvPr>
        </p:nvSpPr>
        <p:spPr/>
        <p:txBody>
          <a:bodyPr/>
          <a:lstStyle/>
          <a:p>
            <a:r>
              <a:rPr lang="en-US" dirty="0"/>
              <a:t>Replace compactor truck – Q and A</a:t>
            </a:r>
          </a:p>
        </p:txBody>
      </p:sp>
      <p:sp>
        <p:nvSpPr>
          <p:cNvPr id="3" name="Content Placeholder 2">
            <a:extLst>
              <a:ext uri="{FF2B5EF4-FFF2-40B4-BE49-F238E27FC236}">
                <a16:creationId xmlns:a16="http://schemas.microsoft.com/office/drawing/2014/main" id="{EDE98A0D-D6B4-4C1C-98DB-EC4B6DDF0740}"/>
              </a:ext>
            </a:extLst>
          </p:cNvPr>
          <p:cNvSpPr>
            <a:spLocks noGrp="1"/>
          </p:cNvSpPr>
          <p:nvPr>
            <p:ph idx="1"/>
          </p:nvPr>
        </p:nvSpPr>
        <p:spPr/>
        <p:txBody>
          <a:bodyPr/>
          <a:lstStyle/>
          <a:p>
            <a:r>
              <a:rPr lang="en-US" dirty="0"/>
              <a:t>So what’s the payback of buying a second container?</a:t>
            </a:r>
          </a:p>
          <a:p>
            <a:pPr lvl="1"/>
            <a:r>
              <a:rPr lang="en-US" dirty="0"/>
              <a:t>The container itself would cost about $11,000.</a:t>
            </a:r>
          </a:p>
          <a:p>
            <a:pPr lvl="1"/>
            <a:r>
              <a:rPr lang="en-US" dirty="0"/>
              <a:t>We also would need a second concrete pad:  $3,200.</a:t>
            </a:r>
          </a:p>
          <a:p>
            <a:pPr lvl="1"/>
            <a:r>
              <a:rPr lang="en-US" dirty="0"/>
              <a:t>Thus total investment would be about $14,200.</a:t>
            </a:r>
          </a:p>
          <a:p>
            <a:pPr lvl="1"/>
            <a:r>
              <a:rPr lang="en-US" dirty="0"/>
              <a:t>We could calculate savings as the difference between our estimated “worst case” hauling charge (assumes one trip per week) and the expected hauling charge if we have two containers, that is:  $11,400 - $7,000 = $4,400.</a:t>
            </a:r>
          </a:p>
          <a:p>
            <a:pPr lvl="1"/>
            <a:r>
              <a:rPr lang="en-US" dirty="0"/>
              <a:t>To be more realistic, we can assume that our single container annual hauling charge is $10,000 and thus a savings of $3,000.</a:t>
            </a:r>
          </a:p>
          <a:p>
            <a:pPr lvl="1"/>
            <a:r>
              <a:rPr lang="en-US" dirty="0"/>
              <a:t>This would result in an estimated payback period for buying a second container of $14,200/($3,000/year) =  4.7 years.</a:t>
            </a:r>
          </a:p>
          <a:p>
            <a:pPr lvl="1"/>
            <a:r>
              <a:rPr lang="en-US" dirty="0"/>
              <a:t>Thus a good case can be made for buying a second container.</a:t>
            </a:r>
          </a:p>
        </p:txBody>
      </p:sp>
      <p:sp>
        <p:nvSpPr>
          <p:cNvPr id="4" name="Slide Number Placeholder 3">
            <a:extLst>
              <a:ext uri="{FF2B5EF4-FFF2-40B4-BE49-F238E27FC236}">
                <a16:creationId xmlns:a16="http://schemas.microsoft.com/office/drawing/2014/main" id="{7D1D4F85-1B3A-46D2-A572-391DB2A7B849}"/>
              </a:ext>
            </a:extLst>
          </p:cNvPr>
          <p:cNvSpPr>
            <a:spLocks noGrp="1"/>
          </p:cNvSpPr>
          <p:nvPr>
            <p:ph type="sldNum" sz="quarter" idx="12"/>
          </p:nvPr>
        </p:nvSpPr>
        <p:spPr/>
        <p:txBody>
          <a:bodyPr/>
          <a:lstStyle/>
          <a:p>
            <a:fld id="{086770AF-7FA7-485D-AEFE-EBB32DACF9DF}" type="slidenum">
              <a:rPr lang="en-US" smtClean="0"/>
              <a:pPr/>
              <a:t>27</a:t>
            </a:fld>
            <a:endParaRPr lang="en-US"/>
          </a:p>
        </p:txBody>
      </p:sp>
    </p:spTree>
    <p:extLst>
      <p:ext uri="{BB962C8B-B14F-4D97-AF65-F5344CB8AC3E}">
        <p14:creationId xmlns:p14="http://schemas.microsoft.com/office/powerpoint/2010/main" val="3350133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8B979-AE53-4A8F-996A-F8B9511C4D57}"/>
              </a:ext>
            </a:extLst>
          </p:cNvPr>
          <p:cNvSpPr>
            <a:spLocks noGrp="1"/>
          </p:cNvSpPr>
          <p:nvPr>
            <p:ph type="title"/>
          </p:nvPr>
        </p:nvSpPr>
        <p:spPr/>
        <p:txBody>
          <a:bodyPr/>
          <a:lstStyle/>
          <a:p>
            <a:r>
              <a:rPr lang="en-US" dirty="0"/>
              <a:t>Replace the compactor truck – Q &amp; A</a:t>
            </a:r>
          </a:p>
        </p:txBody>
      </p:sp>
      <p:sp>
        <p:nvSpPr>
          <p:cNvPr id="3" name="Content Placeholder 2">
            <a:extLst>
              <a:ext uri="{FF2B5EF4-FFF2-40B4-BE49-F238E27FC236}">
                <a16:creationId xmlns:a16="http://schemas.microsoft.com/office/drawing/2014/main" id="{E336ADDB-9505-44ED-90F4-E337E7E1DC91}"/>
              </a:ext>
            </a:extLst>
          </p:cNvPr>
          <p:cNvSpPr>
            <a:spLocks noGrp="1"/>
          </p:cNvSpPr>
          <p:nvPr>
            <p:ph idx="1"/>
          </p:nvPr>
        </p:nvSpPr>
        <p:spPr/>
        <p:txBody>
          <a:bodyPr>
            <a:normAutofit fontScale="92500"/>
          </a:bodyPr>
          <a:lstStyle/>
          <a:p>
            <a:r>
              <a:rPr lang="en-US" dirty="0"/>
              <a:t>Why not buy a newer used compactor truck?</a:t>
            </a:r>
          </a:p>
          <a:p>
            <a:pPr lvl="1"/>
            <a:r>
              <a:rPr lang="en-US" dirty="0"/>
              <a:t>IF the Select Board expects the Wheelabrator plant will continue to operate for a few more years then this would be a reasonable option.</a:t>
            </a:r>
          </a:p>
          <a:p>
            <a:pPr lvl="2"/>
            <a:r>
              <a:rPr lang="en-US" dirty="0"/>
              <a:t>New trucks cost about $130k. 10 </a:t>
            </a:r>
            <a:r>
              <a:rPr lang="en-US" dirty="0" err="1"/>
              <a:t>yr</a:t>
            </a:r>
            <a:r>
              <a:rPr lang="en-US" dirty="0"/>
              <a:t>-old trucks about $50k. </a:t>
            </a:r>
            <a:r>
              <a:rPr lang="en-US" sz="2200" dirty="0">
                <a:hlinkClick r:id="rId2"/>
              </a:rPr>
              <a:t>http://tomstrucksales.com/20-YD-Rear-Loaders-garbage-trucks-for-sale</a:t>
            </a:r>
            <a:r>
              <a:rPr lang="en-US" sz="2200" dirty="0"/>
              <a:t> </a:t>
            </a:r>
          </a:p>
          <a:p>
            <a:pPr lvl="2"/>
            <a:r>
              <a:rPr lang="en-US" dirty="0"/>
              <a:t>One risk of this option is the cost of having to quickly sell (flip) the new truck in the event of a Wheelabrator plant closing. A second is that with (only) a 12-month notice, we may not be able to approve and purchase a new (used) truck in time to avoid driving to a distant landfill site or renting a truck for several weeks or months. </a:t>
            </a:r>
          </a:p>
          <a:p>
            <a:r>
              <a:rPr lang="en-US" dirty="0"/>
              <a:t>What if we do nothing and our current truck experiences a “catastrophic” failure (one we could not cost-effectively repair)?</a:t>
            </a:r>
          </a:p>
          <a:p>
            <a:pPr lvl="1"/>
            <a:r>
              <a:rPr lang="en-US" dirty="0"/>
              <a:t>Our best option would be to rent a replacement truck </a:t>
            </a:r>
            <a:r>
              <a:rPr lang="en-US" dirty="0">
                <a:hlinkClick r:id="rId2"/>
              </a:rPr>
              <a:t>https://bigtruckrental.com/trucks/rear-loaders/</a:t>
            </a:r>
            <a:r>
              <a:rPr lang="en-US" dirty="0"/>
              <a:t> </a:t>
            </a:r>
          </a:p>
          <a:p>
            <a:pPr lvl="1"/>
            <a:r>
              <a:rPr lang="en-US" dirty="0"/>
              <a:t>Assuming a rental fee of 20% of purchase price per year this would cost about $16k/yr.</a:t>
            </a:r>
          </a:p>
        </p:txBody>
      </p:sp>
      <p:sp>
        <p:nvSpPr>
          <p:cNvPr id="4" name="Slide Number Placeholder 3">
            <a:extLst>
              <a:ext uri="{FF2B5EF4-FFF2-40B4-BE49-F238E27FC236}">
                <a16:creationId xmlns:a16="http://schemas.microsoft.com/office/drawing/2014/main" id="{C16C2C8A-CD43-4B91-BF6C-E39B27855853}"/>
              </a:ext>
            </a:extLst>
          </p:cNvPr>
          <p:cNvSpPr>
            <a:spLocks noGrp="1"/>
          </p:cNvSpPr>
          <p:nvPr>
            <p:ph type="sldNum" sz="quarter" idx="12"/>
          </p:nvPr>
        </p:nvSpPr>
        <p:spPr/>
        <p:txBody>
          <a:bodyPr/>
          <a:lstStyle/>
          <a:p>
            <a:fld id="{086770AF-7FA7-485D-AEFE-EBB32DACF9DF}" type="slidenum">
              <a:rPr lang="en-US" smtClean="0"/>
              <a:pPr/>
              <a:t>28</a:t>
            </a:fld>
            <a:endParaRPr lang="en-US"/>
          </a:p>
        </p:txBody>
      </p:sp>
    </p:spTree>
    <p:extLst>
      <p:ext uri="{BB962C8B-B14F-4D97-AF65-F5344CB8AC3E}">
        <p14:creationId xmlns:p14="http://schemas.microsoft.com/office/powerpoint/2010/main" val="2230372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6E6A3-0F7E-4B2C-A136-F3456A9A614C}"/>
              </a:ext>
            </a:extLst>
          </p:cNvPr>
          <p:cNvSpPr>
            <a:spLocks noGrp="1"/>
          </p:cNvSpPr>
          <p:nvPr>
            <p:ph type="title"/>
          </p:nvPr>
        </p:nvSpPr>
        <p:spPr/>
        <p:txBody>
          <a:bodyPr/>
          <a:lstStyle/>
          <a:p>
            <a:r>
              <a:rPr lang="en-US" dirty="0"/>
              <a:t>Replace the compactor truck – Q &amp; A</a:t>
            </a:r>
          </a:p>
        </p:txBody>
      </p:sp>
      <p:sp>
        <p:nvSpPr>
          <p:cNvPr id="3" name="Content Placeholder 2">
            <a:extLst>
              <a:ext uri="{FF2B5EF4-FFF2-40B4-BE49-F238E27FC236}">
                <a16:creationId xmlns:a16="http://schemas.microsoft.com/office/drawing/2014/main" id="{DE7EBBA8-A4D0-4005-8605-4438A55B7E86}"/>
              </a:ext>
            </a:extLst>
          </p:cNvPr>
          <p:cNvSpPr>
            <a:spLocks noGrp="1"/>
          </p:cNvSpPr>
          <p:nvPr>
            <p:ph idx="1"/>
          </p:nvPr>
        </p:nvSpPr>
        <p:spPr/>
        <p:txBody>
          <a:bodyPr>
            <a:normAutofit/>
          </a:bodyPr>
          <a:lstStyle/>
          <a:p>
            <a:r>
              <a:rPr lang="en-US" dirty="0"/>
              <a:t>If we buy the stationary compactor, could we also buy and operate our own roll-on truck, like the ones used by commercial haulers, while the Wheelabrator continues to operate?</a:t>
            </a:r>
          </a:p>
          <a:p>
            <a:pPr lvl="1"/>
            <a:r>
              <a:rPr lang="en-US" dirty="0"/>
              <a:t>Maybe. But given the uncertainty about the Wheelabrator plant this would be a risky investment. </a:t>
            </a:r>
          </a:p>
          <a:p>
            <a:r>
              <a:rPr lang="en-US" dirty="0"/>
              <a:t>Will we need to modify the existing Transfer Station roofline?</a:t>
            </a:r>
          </a:p>
          <a:p>
            <a:pPr lvl="1"/>
            <a:r>
              <a:rPr lang="en-US" dirty="0"/>
              <a:t>No. The stationary compactor and break-away container we’re considering would not require this.</a:t>
            </a:r>
          </a:p>
          <a:p>
            <a:pPr lvl="1"/>
            <a:r>
              <a:rPr lang="en-US" dirty="0"/>
              <a:t>However, if the Town decides to continue recycling mixed paper then we may need to extend the roofline to cover the mixed paper container, assuming it is an open container. But this is not certain. And in the short run we can use a tarp.</a:t>
            </a:r>
          </a:p>
          <a:p>
            <a:r>
              <a:rPr lang="en-US" dirty="0"/>
              <a:t>Is the stationary compactor hopper as big as the one in our current truck?</a:t>
            </a:r>
          </a:p>
          <a:p>
            <a:pPr lvl="1"/>
            <a:r>
              <a:rPr lang="en-US" dirty="0"/>
              <a:t>Yes. Big enough for residents to toss in items as large as sofas.</a:t>
            </a:r>
          </a:p>
        </p:txBody>
      </p:sp>
      <p:sp>
        <p:nvSpPr>
          <p:cNvPr id="4" name="Slide Number Placeholder 3">
            <a:extLst>
              <a:ext uri="{FF2B5EF4-FFF2-40B4-BE49-F238E27FC236}">
                <a16:creationId xmlns:a16="http://schemas.microsoft.com/office/drawing/2014/main" id="{BD7BBAD0-147A-43E9-AE8C-3FB72077207B}"/>
              </a:ext>
            </a:extLst>
          </p:cNvPr>
          <p:cNvSpPr>
            <a:spLocks noGrp="1"/>
          </p:cNvSpPr>
          <p:nvPr>
            <p:ph type="sldNum" sz="quarter" idx="12"/>
          </p:nvPr>
        </p:nvSpPr>
        <p:spPr/>
        <p:txBody>
          <a:bodyPr/>
          <a:lstStyle/>
          <a:p>
            <a:fld id="{086770AF-7FA7-485D-AEFE-EBB32DACF9DF}" type="slidenum">
              <a:rPr lang="en-US" smtClean="0"/>
              <a:pPr/>
              <a:t>29</a:t>
            </a:fld>
            <a:endParaRPr lang="en-US"/>
          </a:p>
        </p:txBody>
      </p:sp>
    </p:spTree>
    <p:extLst>
      <p:ext uri="{BB962C8B-B14F-4D97-AF65-F5344CB8AC3E}">
        <p14:creationId xmlns:p14="http://schemas.microsoft.com/office/powerpoint/2010/main" val="189313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224423-86D0-4AE8-B5F7-33A963AAE81C}"/>
              </a:ext>
            </a:extLst>
          </p:cNvPr>
          <p:cNvSpPr>
            <a:spLocks noGrp="1"/>
          </p:cNvSpPr>
          <p:nvPr>
            <p:ph type="title"/>
          </p:nvPr>
        </p:nvSpPr>
        <p:spPr/>
        <p:txBody>
          <a:bodyPr/>
          <a:lstStyle/>
          <a:p>
            <a:r>
              <a:rPr lang="en-US" dirty="0"/>
              <a:t>Recommendations</a:t>
            </a:r>
          </a:p>
        </p:txBody>
      </p:sp>
      <p:sp>
        <p:nvSpPr>
          <p:cNvPr id="5" name="Content Placeholder 4">
            <a:extLst>
              <a:ext uri="{FF2B5EF4-FFF2-40B4-BE49-F238E27FC236}">
                <a16:creationId xmlns:a16="http://schemas.microsoft.com/office/drawing/2014/main" id="{D9595314-6A84-4CAF-9EF3-39B2ABC1FC5E}"/>
              </a:ext>
            </a:extLst>
          </p:cNvPr>
          <p:cNvSpPr>
            <a:spLocks noGrp="1"/>
          </p:cNvSpPr>
          <p:nvPr>
            <p:ph idx="1"/>
          </p:nvPr>
        </p:nvSpPr>
        <p:spPr>
          <a:xfrm>
            <a:off x="114300" y="800100"/>
            <a:ext cx="8915400" cy="5486400"/>
          </a:xfrm>
        </p:spPr>
        <p:txBody>
          <a:bodyPr>
            <a:noAutofit/>
          </a:bodyPr>
          <a:lstStyle/>
          <a:p>
            <a:pPr marL="800100" lvl="1" indent="-457200">
              <a:spcBef>
                <a:spcPts val="1200"/>
              </a:spcBef>
              <a:buFont typeface="+mj-lt"/>
              <a:buAutoNum type="arabicPeriod"/>
            </a:pPr>
            <a:r>
              <a:rPr lang="en-US" sz="3000" b="1" dirty="0">
                <a:latin typeface="+mj-lt"/>
              </a:rPr>
              <a:t>Separately recycle cardboard.</a:t>
            </a:r>
            <a:endParaRPr lang="en-US" sz="3000" dirty="0">
              <a:latin typeface="+mj-lt"/>
            </a:endParaRPr>
          </a:p>
          <a:p>
            <a:pPr marL="800100" lvl="1" indent="-457200">
              <a:spcBef>
                <a:spcPts val="1200"/>
              </a:spcBef>
              <a:buFont typeface="+mj-lt"/>
              <a:buAutoNum type="arabicPeriod"/>
            </a:pPr>
            <a:r>
              <a:rPr lang="en-US" sz="3000" b="1" dirty="0">
                <a:latin typeface="+mj-lt"/>
              </a:rPr>
              <a:t>Replace our compactor truck with a stationary trash compactor and break-away container</a:t>
            </a:r>
            <a:r>
              <a:rPr lang="en-US" sz="3000" dirty="0">
                <a:latin typeface="+mj-lt"/>
              </a:rPr>
              <a:t>. </a:t>
            </a:r>
            <a:endParaRPr lang="en-US" sz="3000" b="1" dirty="0">
              <a:latin typeface="+mj-lt"/>
            </a:endParaRPr>
          </a:p>
          <a:p>
            <a:pPr marL="800100" lvl="1" indent="-457200">
              <a:spcBef>
                <a:spcPts val="1200"/>
              </a:spcBef>
              <a:buFont typeface="+mj-lt"/>
              <a:buAutoNum type="arabicPeriod"/>
            </a:pPr>
            <a:r>
              <a:rPr lang="en-US" sz="3000" b="1" dirty="0">
                <a:latin typeface="+mj-lt"/>
              </a:rPr>
              <a:t>Rent a portable office before winter starts.</a:t>
            </a:r>
            <a:endParaRPr lang="en-US" sz="3000" dirty="0">
              <a:latin typeface="+mj-lt"/>
            </a:endParaRPr>
          </a:p>
          <a:p>
            <a:pPr marL="800100" lvl="1" indent="-457200">
              <a:spcBef>
                <a:spcPts val="1200"/>
              </a:spcBef>
              <a:buFont typeface="+mj-lt"/>
              <a:buAutoNum type="arabicPeriod"/>
            </a:pPr>
            <a:r>
              <a:rPr lang="en-US" sz="3000" b="1" dirty="0">
                <a:latin typeface="+mj-lt"/>
              </a:rPr>
              <a:t>At our 2019 Town Meeting ask voters whether we should send mixed paper to the Wheelabrator trash-to-energy plant or continue to recycle it.</a:t>
            </a:r>
          </a:p>
          <a:p>
            <a:pPr marL="800100" lvl="1" indent="-457200">
              <a:spcBef>
                <a:spcPts val="1200"/>
              </a:spcBef>
              <a:buFont typeface="+mj-lt"/>
              <a:buAutoNum type="arabicPeriod"/>
            </a:pPr>
            <a:r>
              <a:rPr lang="en-US" sz="3000" b="1" dirty="0">
                <a:latin typeface="+mj-lt"/>
              </a:rPr>
              <a:t>Establish two traffic lanes around the Transfer Station building</a:t>
            </a:r>
            <a:r>
              <a:rPr lang="en-US" sz="3000" dirty="0">
                <a:latin typeface="+mj-lt"/>
              </a:rPr>
              <a:t>.</a:t>
            </a:r>
          </a:p>
          <a:p>
            <a:pPr marL="800100" lvl="1" indent="-457200">
              <a:spcBef>
                <a:spcPts val="1200"/>
              </a:spcBef>
              <a:buFont typeface="+mj-lt"/>
              <a:buAutoNum type="arabicPeriod"/>
            </a:pPr>
            <a:r>
              <a:rPr lang="en-US" sz="3000" b="1" dirty="0">
                <a:latin typeface="+mj-lt"/>
              </a:rPr>
              <a:t>Budget for minor site work, minor building modifications, and contingencies. </a:t>
            </a:r>
            <a:endParaRPr lang="en-US" sz="3000" dirty="0">
              <a:latin typeface="+mj-lt"/>
            </a:endParaRPr>
          </a:p>
        </p:txBody>
      </p:sp>
      <p:sp>
        <p:nvSpPr>
          <p:cNvPr id="3" name="Slide Number Placeholder 2">
            <a:extLst>
              <a:ext uri="{FF2B5EF4-FFF2-40B4-BE49-F238E27FC236}">
                <a16:creationId xmlns:a16="http://schemas.microsoft.com/office/drawing/2014/main" id="{5E5F402B-676C-4907-95DF-1E12A60F543F}"/>
              </a:ext>
            </a:extLst>
          </p:cNvPr>
          <p:cNvSpPr>
            <a:spLocks noGrp="1"/>
          </p:cNvSpPr>
          <p:nvPr>
            <p:ph type="sldNum" sz="quarter" idx="12"/>
          </p:nvPr>
        </p:nvSpPr>
        <p:spPr/>
        <p:txBody>
          <a:bodyPr/>
          <a:lstStyle/>
          <a:p>
            <a:fld id="{086770AF-7FA7-485D-AEFE-EBB32DACF9DF}" type="slidenum">
              <a:rPr lang="en-US" smtClean="0"/>
              <a:pPr/>
              <a:t>3</a:t>
            </a:fld>
            <a:endParaRPr lang="en-US" dirty="0"/>
          </a:p>
        </p:txBody>
      </p:sp>
    </p:spTree>
    <p:extLst>
      <p:ext uri="{BB962C8B-B14F-4D97-AF65-F5344CB8AC3E}">
        <p14:creationId xmlns:p14="http://schemas.microsoft.com/office/powerpoint/2010/main" val="3234048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79650C-4557-4532-92D1-59DDDED4BC6F}"/>
              </a:ext>
            </a:extLst>
          </p:cNvPr>
          <p:cNvSpPr>
            <a:spLocks noGrp="1"/>
          </p:cNvSpPr>
          <p:nvPr>
            <p:ph type="title"/>
          </p:nvPr>
        </p:nvSpPr>
        <p:spPr/>
        <p:txBody>
          <a:bodyPr/>
          <a:lstStyle/>
          <a:p>
            <a:r>
              <a:rPr lang="en-US" b="1" dirty="0"/>
              <a:t>Recommendation #3 </a:t>
            </a:r>
            <a:br>
              <a:rPr lang="en-US" dirty="0"/>
            </a:br>
            <a:r>
              <a:rPr lang="en-US" dirty="0"/>
              <a:t>Rent a mobile office container before the start of winter</a:t>
            </a:r>
          </a:p>
        </p:txBody>
      </p:sp>
      <p:sp>
        <p:nvSpPr>
          <p:cNvPr id="5" name="Text Placeholder 4">
            <a:extLst>
              <a:ext uri="{FF2B5EF4-FFF2-40B4-BE49-F238E27FC236}">
                <a16:creationId xmlns:a16="http://schemas.microsoft.com/office/drawing/2014/main" id="{19ED39E1-61AE-49F0-853D-4FFA9ADB8C4C}"/>
              </a:ext>
            </a:extLst>
          </p:cNvPr>
          <p:cNvSpPr>
            <a:spLocks noGrp="1"/>
          </p:cNvSpPr>
          <p:nvPr>
            <p:ph type="body" idx="1"/>
          </p:nvPr>
        </p:nvSpPr>
        <p:spPr/>
        <p:txBody>
          <a:bodyPr/>
          <a:lstStyle/>
          <a:p>
            <a:r>
              <a:rPr lang="en-US" dirty="0"/>
              <a:t>The mobile office would provide a heated space for Transfer Station staff and a secure location to store green bags and cash. It also would provide a heated space for first aid equipment as required by NH regulations governing municipal facilities such as Transfer Stations. Thus it would solve several problems until we decide whether to add a heated office to the existing Transfer Station building. </a:t>
            </a:r>
          </a:p>
        </p:txBody>
      </p:sp>
      <p:sp>
        <p:nvSpPr>
          <p:cNvPr id="3" name="Slide Number Placeholder 2">
            <a:extLst>
              <a:ext uri="{FF2B5EF4-FFF2-40B4-BE49-F238E27FC236}">
                <a16:creationId xmlns:a16="http://schemas.microsoft.com/office/drawing/2014/main" id="{C7F10E80-6064-4175-ADD7-BB9769E92F52}"/>
              </a:ext>
            </a:extLst>
          </p:cNvPr>
          <p:cNvSpPr>
            <a:spLocks noGrp="1"/>
          </p:cNvSpPr>
          <p:nvPr>
            <p:ph type="sldNum" sz="quarter" idx="12"/>
          </p:nvPr>
        </p:nvSpPr>
        <p:spPr/>
        <p:txBody>
          <a:bodyPr/>
          <a:lstStyle/>
          <a:p>
            <a:fld id="{086770AF-7FA7-485D-AEFE-EBB32DACF9DF}" type="slidenum">
              <a:rPr lang="en-US" smtClean="0"/>
              <a:pPr/>
              <a:t>30</a:t>
            </a:fld>
            <a:endParaRPr lang="en-US"/>
          </a:p>
        </p:txBody>
      </p:sp>
    </p:spTree>
    <p:extLst>
      <p:ext uri="{BB962C8B-B14F-4D97-AF65-F5344CB8AC3E}">
        <p14:creationId xmlns:p14="http://schemas.microsoft.com/office/powerpoint/2010/main" val="2274644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E41FE8-E6D8-41B6-9554-7178A7D48B1D}"/>
              </a:ext>
            </a:extLst>
          </p:cNvPr>
          <p:cNvSpPr>
            <a:spLocks noGrp="1"/>
          </p:cNvSpPr>
          <p:nvPr>
            <p:ph type="title"/>
          </p:nvPr>
        </p:nvSpPr>
        <p:spPr/>
        <p:txBody>
          <a:bodyPr/>
          <a:lstStyle/>
          <a:p>
            <a:r>
              <a:rPr lang="en-US" dirty="0"/>
              <a:t>Mobile office container – Background</a:t>
            </a:r>
          </a:p>
        </p:txBody>
      </p:sp>
      <p:sp>
        <p:nvSpPr>
          <p:cNvPr id="6" name="Content Placeholder 5">
            <a:extLst>
              <a:ext uri="{FF2B5EF4-FFF2-40B4-BE49-F238E27FC236}">
                <a16:creationId xmlns:a16="http://schemas.microsoft.com/office/drawing/2014/main" id="{33108341-6297-480C-8AC1-39FBB4B9C611}"/>
              </a:ext>
            </a:extLst>
          </p:cNvPr>
          <p:cNvSpPr>
            <a:spLocks noGrp="1"/>
          </p:cNvSpPr>
          <p:nvPr>
            <p:ph idx="1"/>
          </p:nvPr>
        </p:nvSpPr>
        <p:spPr/>
        <p:txBody>
          <a:bodyPr>
            <a:normAutofit/>
          </a:bodyPr>
          <a:lstStyle/>
          <a:p>
            <a:pPr lvl="1"/>
            <a:r>
              <a:rPr lang="en-US" dirty="0"/>
              <a:t>Today the Transfer Station staff have access to an office in the Transfer Station building that is neither heated nor air conditioned.</a:t>
            </a:r>
          </a:p>
          <a:p>
            <a:pPr lvl="1"/>
            <a:r>
              <a:rPr lang="en-US" dirty="0"/>
              <a:t>It also has a flimsy door and no secure space to store green bags, which are instead stored in a cage at the other end of the Transfer Station building.</a:t>
            </a:r>
          </a:p>
          <a:p>
            <a:pPr lvl="1"/>
            <a:r>
              <a:rPr lang="en-US" dirty="0"/>
              <a:t>This cage would be useful for cardboard recycling.</a:t>
            </a:r>
          </a:p>
          <a:p>
            <a:pPr lvl="1"/>
            <a:endParaRPr lang="en-US" dirty="0"/>
          </a:p>
        </p:txBody>
      </p:sp>
      <p:sp>
        <p:nvSpPr>
          <p:cNvPr id="4" name="Slide Number Placeholder 3">
            <a:extLst>
              <a:ext uri="{FF2B5EF4-FFF2-40B4-BE49-F238E27FC236}">
                <a16:creationId xmlns:a16="http://schemas.microsoft.com/office/drawing/2014/main" id="{86E5E8CA-C1A8-49AD-ACB1-9878FBFA2CCC}"/>
              </a:ext>
            </a:extLst>
          </p:cNvPr>
          <p:cNvSpPr>
            <a:spLocks noGrp="1"/>
          </p:cNvSpPr>
          <p:nvPr>
            <p:ph type="sldNum" sz="quarter" idx="12"/>
          </p:nvPr>
        </p:nvSpPr>
        <p:spPr/>
        <p:txBody>
          <a:bodyPr/>
          <a:lstStyle/>
          <a:p>
            <a:fld id="{086770AF-7FA7-485D-AEFE-EBB32DACF9DF}" type="slidenum">
              <a:rPr lang="en-US" smtClean="0"/>
              <a:pPr/>
              <a:t>31</a:t>
            </a:fld>
            <a:endParaRPr lang="en-US"/>
          </a:p>
        </p:txBody>
      </p:sp>
    </p:spTree>
    <p:extLst>
      <p:ext uri="{BB962C8B-B14F-4D97-AF65-F5344CB8AC3E}">
        <p14:creationId xmlns:p14="http://schemas.microsoft.com/office/powerpoint/2010/main" val="3523411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494DFA-DD6D-4C4A-8784-A21F7F7948C1}"/>
              </a:ext>
            </a:extLst>
          </p:cNvPr>
          <p:cNvSpPr>
            <a:spLocks noGrp="1"/>
          </p:cNvSpPr>
          <p:nvPr>
            <p:ph type="title"/>
          </p:nvPr>
        </p:nvSpPr>
        <p:spPr/>
        <p:txBody>
          <a:bodyPr/>
          <a:lstStyle/>
          <a:p>
            <a:r>
              <a:rPr lang="en-US" dirty="0"/>
              <a:t>Mobile office container – Regulatory argument</a:t>
            </a:r>
          </a:p>
        </p:txBody>
      </p:sp>
      <p:sp>
        <p:nvSpPr>
          <p:cNvPr id="2" name="Content Placeholder 1">
            <a:extLst>
              <a:ext uri="{FF2B5EF4-FFF2-40B4-BE49-F238E27FC236}">
                <a16:creationId xmlns:a16="http://schemas.microsoft.com/office/drawing/2014/main" id="{586DB17E-D753-4C85-AD4D-E064B7C12B77}"/>
              </a:ext>
            </a:extLst>
          </p:cNvPr>
          <p:cNvSpPr>
            <a:spLocks noGrp="1"/>
          </p:cNvSpPr>
          <p:nvPr>
            <p:ph idx="1"/>
          </p:nvPr>
        </p:nvSpPr>
        <p:spPr/>
        <p:txBody>
          <a:bodyPr>
            <a:normAutofit lnSpcReduction="10000"/>
          </a:bodyPr>
          <a:lstStyle/>
          <a:p>
            <a:pPr lvl="1"/>
            <a:r>
              <a:rPr lang="en-US" dirty="0"/>
              <a:t>In addition to the reasons cited above, a critical and immediate reason for renting the mobile office container is regulatory. </a:t>
            </a:r>
          </a:p>
          <a:p>
            <a:pPr lvl="1"/>
            <a:r>
              <a:rPr lang="en-US" dirty="0"/>
              <a:t>The New Hampshire Code of Administrative Rules ENV-SW 404.03 (a) </a:t>
            </a:r>
            <a:r>
              <a:rPr lang="en-US" i="1" dirty="0"/>
              <a:t>Design Features and Appurtenances</a:t>
            </a:r>
            <a:r>
              <a:rPr lang="en-US" dirty="0"/>
              <a:t> requires that a facility such as our Transfer Station include:</a:t>
            </a:r>
          </a:p>
          <a:p>
            <a:pPr lvl="2"/>
            <a:r>
              <a:rPr lang="en-US" dirty="0"/>
              <a:t>(11) Shelter for facility operators; </a:t>
            </a:r>
          </a:p>
          <a:p>
            <a:pPr lvl="2"/>
            <a:r>
              <a:rPr lang="en-US" dirty="0"/>
              <a:t>(12) Sanitation facilities for facility operators; </a:t>
            </a:r>
          </a:p>
          <a:p>
            <a:pPr lvl="2"/>
            <a:r>
              <a:rPr lang="en-US" dirty="0"/>
              <a:t>(13) First aid station for facility operators; </a:t>
            </a:r>
          </a:p>
          <a:p>
            <a:pPr lvl="2"/>
            <a:r>
              <a:rPr lang="en-US" dirty="0"/>
              <a:t>(15) Office or other area for maintaining and storing facility records</a:t>
            </a:r>
          </a:p>
          <a:p>
            <a:pPr lvl="1"/>
            <a:r>
              <a:rPr lang="en-US" dirty="0"/>
              <a:t>One required element of the first aid station is an eye wash station. But our current unheated room would not prevent an eye wash station from freezing. It therefore makes the Transfer Station uncompliant with the NH regulation cited above. </a:t>
            </a:r>
          </a:p>
          <a:p>
            <a:pPr lvl="1"/>
            <a:r>
              <a:rPr lang="en-US" dirty="0"/>
              <a:t>Renting a heated mobile office container before winter starts would address this regulatory issue.</a:t>
            </a:r>
          </a:p>
        </p:txBody>
      </p:sp>
      <p:sp>
        <p:nvSpPr>
          <p:cNvPr id="3" name="Slide Number Placeholder 2">
            <a:extLst>
              <a:ext uri="{FF2B5EF4-FFF2-40B4-BE49-F238E27FC236}">
                <a16:creationId xmlns:a16="http://schemas.microsoft.com/office/drawing/2014/main" id="{25E65FF5-B8BA-4CF4-BF7C-8B626D7982AC}"/>
              </a:ext>
            </a:extLst>
          </p:cNvPr>
          <p:cNvSpPr>
            <a:spLocks noGrp="1"/>
          </p:cNvSpPr>
          <p:nvPr>
            <p:ph type="sldNum" sz="quarter" idx="12"/>
          </p:nvPr>
        </p:nvSpPr>
        <p:spPr/>
        <p:txBody>
          <a:bodyPr/>
          <a:lstStyle/>
          <a:p>
            <a:fld id="{086770AF-7FA7-485D-AEFE-EBB32DACF9DF}" type="slidenum">
              <a:rPr lang="en-US" smtClean="0"/>
              <a:pPr/>
              <a:t>32</a:t>
            </a:fld>
            <a:endParaRPr lang="en-US"/>
          </a:p>
        </p:txBody>
      </p:sp>
    </p:spTree>
    <p:extLst>
      <p:ext uri="{BB962C8B-B14F-4D97-AF65-F5344CB8AC3E}">
        <p14:creationId xmlns:p14="http://schemas.microsoft.com/office/powerpoint/2010/main" val="738332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0F71-EB53-4638-B7A5-3B17E33C2810}"/>
              </a:ext>
            </a:extLst>
          </p:cNvPr>
          <p:cNvSpPr>
            <a:spLocks noGrp="1"/>
          </p:cNvSpPr>
          <p:nvPr>
            <p:ph type="title"/>
          </p:nvPr>
        </p:nvSpPr>
        <p:spPr/>
        <p:txBody>
          <a:bodyPr/>
          <a:lstStyle/>
          <a:p>
            <a:r>
              <a:rPr lang="en-US" dirty="0"/>
              <a:t>Mobile office container – Details</a:t>
            </a:r>
          </a:p>
        </p:txBody>
      </p:sp>
      <p:sp>
        <p:nvSpPr>
          <p:cNvPr id="3" name="Content Placeholder 2">
            <a:extLst>
              <a:ext uri="{FF2B5EF4-FFF2-40B4-BE49-F238E27FC236}">
                <a16:creationId xmlns:a16="http://schemas.microsoft.com/office/drawing/2014/main" id="{18D783AF-EE3E-4C8C-AB4D-0F8824266F37}"/>
              </a:ext>
            </a:extLst>
          </p:cNvPr>
          <p:cNvSpPr>
            <a:spLocks noGrp="1"/>
          </p:cNvSpPr>
          <p:nvPr>
            <p:ph idx="1"/>
          </p:nvPr>
        </p:nvSpPr>
        <p:spPr/>
        <p:txBody>
          <a:bodyPr/>
          <a:lstStyle/>
          <a:p>
            <a:pPr lvl="1"/>
            <a:r>
              <a:rPr lang="en-US" dirty="0"/>
              <a:t>For at least the short term we recommend renting a mobile office container, such as the one shown on a later slide.</a:t>
            </a:r>
          </a:p>
          <a:p>
            <a:pPr lvl="1"/>
            <a:r>
              <a:rPr lang="en-US" dirty="0"/>
              <a:t>It can be rented for $150 per month or $1,800 per year. There is also a setup fee of $125.</a:t>
            </a:r>
          </a:p>
          <a:p>
            <a:pPr lvl="1"/>
            <a:r>
              <a:rPr lang="en-US" dirty="0"/>
              <a:t>The model we’ve considered meets all of our winter, summer, and security requirements. </a:t>
            </a:r>
          </a:p>
          <a:p>
            <a:pPr lvl="1"/>
            <a:r>
              <a:rPr lang="en-US" dirty="0"/>
              <a:t>In the long term the Town may want to consider remodeling the Transfer Station building to include a heated, air conditioned, and secure office. However, this option has not yet been estimated by the SWC.</a:t>
            </a:r>
          </a:p>
          <a:p>
            <a:pPr lvl="1"/>
            <a:endParaRPr lang="en-US" dirty="0"/>
          </a:p>
        </p:txBody>
      </p:sp>
      <p:sp>
        <p:nvSpPr>
          <p:cNvPr id="4" name="Slide Number Placeholder 3">
            <a:extLst>
              <a:ext uri="{FF2B5EF4-FFF2-40B4-BE49-F238E27FC236}">
                <a16:creationId xmlns:a16="http://schemas.microsoft.com/office/drawing/2014/main" id="{1DAD4DCA-236F-4F05-8741-B8D538F3B5FB}"/>
              </a:ext>
            </a:extLst>
          </p:cNvPr>
          <p:cNvSpPr>
            <a:spLocks noGrp="1"/>
          </p:cNvSpPr>
          <p:nvPr>
            <p:ph type="sldNum" sz="quarter" idx="12"/>
          </p:nvPr>
        </p:nvSpPr>
        <p:spPr/>
        <p:txBody>
          <a:bodyPr/>
          <a:lstStyle/>
          <a:p>
            <a:fld id="{086770AF-7FA7-485D-AEFE-EBB32DACF9DF}" type="slidenum">
              <a:rPr lang="en-US" smtClean="0"/>
              <a:pPr/>
              <a:t>33</a:t>
            </a:fld>
            <a:endParaRPr lang="en-US"/>
          </a:p>
        </p:txBody>
      </p:sp>
    </p:spTree>
    <p:extLst>
      <p:ext uri="{BB962C8B-B14F-4D97-AF65-F5344CB8AC3E}">
        <p14:creationId xmlns:p14="http://schemas.microsoft.com/office/powerpoint/2010/main" val="1087112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53278-3A89-41D6-8668-625DECA930E4}"/>
              </a:ext>
            </a:extLst>
          </p:cNvPr>
          <p:cNvSpPr>
            <a:spLocks noGrp="1"/>
          </p:cNvSpPr>
          <p:nvPr>
            <p:ph type="title"/>
          </p:nvPr>
        </p:nvSpPr>
        <p:spPr/>
        <p:txBody>
          <a:bodyPr/>
          <a:lstStyle/>
          <a:p>
            <a:r>
              <a:rPr lang="en-US" dirty="0"/>
              <a:t>Mobile office container – Example</a:t>
            </a:r>
          </a:p>
        </p:txBody>
      </p:sp>
      <p:sp>
        <p:nvSpPr>
          <p:cNvPr id="4" name="Slide Number Placeholder 3">
            <a:extLst>
              <a:ext uri="{FF2B5EF4-FFF2-40B4-BE49-F238E27FC236}">
                <a16:creationId xmlns:a16="http://schemas.microsoft.com/office/drawing/2014/main" id="{D66C3AB0-A3BA-497A-9501-966398FDB96E}"/>
              </a:ext>
            </a:extLst>
          </p:cNvPr>
          <p:cNvSpPr>
            <a:spLocks noGrp="1"/>
          </p:cNvSpPr>
          <p:nvPr>
            <p:ph type="sldNum" sz="quarter" idx="12"/>
          </p:nvPr>
        </p:nvSpPr>
        <p:spPr/>
        <p:txBody>
          <a:bodyPr/>
          <a:lstStyle/>
          <a:p>
            <a:fld id="{086770AF-7FA7-485D-AEFE-EBB32DACF9DF}" type="slidenum">
              <a:rPr lang="en-US" smtClean="0"/>
              <a:pPr/>
              <a:t>34</a:t>
            </a:fld>
            <a:endParaRPr lang="en-US"/>
          </a:p>
        </p:txBody>
      </p:sp>
      <p:pic>
        <p:nvPicPr>
          <p:cNvPr id="5" name="Picture 4">
            <a:extLst>
              <a:ext uri="{FF2B5EF4-FFF2-40B4-BE49-F238E27FC236}">
                <a16:creationId xmlns:a16="http://schemas.microsoft.com/office/drawing/2014/main" id="{745AADE1-050C-40F7-AA99-64B64ABB55F3}"/>
              </a:ext>
            </a:extLst>
          </p:cNvPr>
          <p:cNvPicPr>
            <a:picLocks noChangeAspect="1"/>
          </p:cNvPicPr>
          <p:nvPr/>
        </p:nvPicPr>
        <p:blipFill>
          <a:blip r:embed="rId2" cstate="print"/>
          <a:stretch>
            <a:fillRect/>
          </a:stretch>
        </p:blipFill>
        <p:spPr>
          <a:xfrm>
            <a:off x="990600" y="914400"/>
            <a:ext cx="6934200" cy="5186028"/>
          </a:xfrm>
          <a:prstGeom prst="rect">
            <a:avLst/>
          </a:prstGeom>
        </p:spPr>
      </p:pic>
    </p:spTree>
    <p:extLst>
      <p:ext uri="{BB962C8B-B14F-4D97-AF65-F5344CB8AC3E}">
        <p14:creationId xmlns:p14="http://schemas.microsoft.com/office/powerpoint/2010/main" val="3323783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79650C-4557-4532-92D1-59DDDED4BC6F}"/>
              </a:ext>
            </a:extLst>
          </p:cNvPr>
          <p:cNvSpPr>
            <a:spLocks noGrp="1"/>
          </p:cNvSpPr>
          <p:nvPr>
            <p:ph type="title"/>
          </p:nvPr>
        </p:nvSpPr>
        <p:spPr/>
        <p:txBody>
          <a:bodyPr/>
          <a:lstStyle/>
          <a:p>
            <a:r>
              <a:rPr lang="en-US" b="1" dirty="0"/>
              <a:t>Recommendation #4</a:t>
            </a:r>
            <a:br>
              <a:rPr lang="en-US" dirty="0"/>
            </a:br>
            <a:r>
              <a:rPr lang="en-US" dirty="0"/>
              <a:t>At our 2019 Town Meeting, ask voters to decide whether to send mixed paper to the trash-to-energy plant, or continue to recycle it.</a:t>
            </a:r>
          </a:p>
        </p:txBody>
      </p:sp>
      <p:sp>
        <p:nvSpPr>
          <p:cNvPr id="5" name="Text Placeholder 4">
            <a:extLst>
              <a:ext uri="{FF2B5EF4-FFF2-40B4-BE49-F238E27FC236}">
                <a16:creationId xmlns:a16="http://schemas.microsoft.com/office/drawing/2014/main" id="{19ED39E1-61AE-49F0-853D-4FFA9ADB8C4C}"/>
              </a:ext>
            </a:extLst>
          </p:cNvPr>
          <p:cNvSpPr>
            <a:spLocks noGrp="1"/>
          </p:cNvSpPr>
          <p:nvPr>
            <p:ph type="body" idx="1"/>
          </p:nvPr>
        </p:nvSpPr>
        <p:spPr/>
        <p:txBody>
          <a:bodyPr/>
          <a:lstStyle/>
          <a:p>
            <a:r>
              <a:rPr lang="en-US" dirty="0"/>
              <a:t>The SWC could not come to a consensus on this issue.</a:t>
            </a:r>
          </a:p>
        </p:txBody>
      </p:sp>
      <p:sp>
        <p:nvSpPr>
          <p:cNvPr id="3" name="Slide Number Placeholder 2">
            <a:extLst>
              <a:ext uri="{FF2B5EF4-FFF2-40B4-BE49-F238E27FC236}">
                <a16:creationId xmlns:a16="http://schemas.microsoft.com/office/drawing/2014/main" id="{C7F10E80-6064-4175-ADD7-BB9769E92F52}"/>
              </a:ext>
            </a:extLst>
          </p:cNvPr>
          <p:cNvSpPr>
            <a:spLocks noGrp="1"/>
          </p:cNvSpPr>
          <p:nvPr>
            <p:ph type="sldNum" sz="quarter" idx="12"/>
          </p:nvPr>
        </p:nvSpPr>
        <p:spPr/>
        <p:txBody>
          <a:bodyPr/>
          <a:lstStyle/>
          <a:p>
            <a:fld id="{086770AF-7FA7-485D-AEFE-EBB32DACF9DF}" type="slidenum">
              <a:rPr lang="en-US" smtClean="0"/>
              <a:pPr/>
              <a:t>35</a:t>
            </a:fld>
            <a:endParaRPr lang="en-US"/>
          </a:p>
        </p:txBody>
      </p:sp>
    </p:spTree>
    <p:extLst>
      <p:ext uri="{BB962C8B-B14F-4D97-AF65-F5344CB8AC3E}">
        <p14:creationId xmlns:p14="http://schemas.microsoft.com/office/powerpoint/2010/main" val="1557907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2B33B2-727C-4BDD-90BB-20280E48ACE3}"/>
              </a:ext>
            </a:extLst>
          </p:cNvPr>
          <p:cNvSpPr>
            <a:spLocks noGrp="1"/>
          </p:cNvSpPr>
          <p:nvPr>
            <p:ph type="title"/>
          </p:nvPr>
        </p:nvSpPr>
        <p:spPr/>
        <p:txBody>
          <a:bodyPr/>
          <a:lstStyle/>
          <a:p>
            <a:r>
              <a:rPr lang="en-US" dirty="0"/>
              <a:t>Mixed paper – Trash-to-energy or recycle</a:t>
            </a:r>
          </a:p>
        </p:txBody>
      </p:sp>
      <p:sp>
        <p:nvSpPr>
          <p:cNvPr id="6" name="Content Placeholder 5">
            <a:extLst>
              <a:ext uri="{FF2B5EF4-FFF2-40B4-BE49-F238E27FC236}">
                <a16:creationId xmlns:a16="http://schemas.microsoft.com/office/drawing/2014/main" id="{252AF7E4-BAF7-4E54-8297-93FB10B41025}"/>
              </a:ext>
            </a:extLst>
          </p:cNvPr>
          <p:cNvSpPr>
            <a:spLocks noGrp="1"/>
          </p:cNvSpPr>
          <p:nvPr>
            <p:ph idx="1"/>
          </p:nvPr>
        </p:nvSpPr>
        <p:spPr/>
        <p:txBody>
          <a:bodyPr/>
          <a:lstStyle/>
          <a:p>
            <a:r>
              <a:rPr lang="en-US" dirty="0"/>
              <a:t>Assumptions</a:t>
            </a:r>
          </a:p>
          <a:p>
            <a:pPr lvl="1"/>
            <a:r>
              <a:rPr lang="en-US" dirty="0"/>
              <a:t>Mixed paper volume:  </a:t>
            </a:r>
          </a:p>
          <a:p>
            <a:pPr lvl="2"/>
            <a:r>
              <a:rPr lang="en-US" dirty="0"/>
              <a:t>84 tons/year</a:t>
            </a:r>
          </a:p>
          <a:p>
            <a:pPr lvl="2"/>
            <a:r>
              <a:rPr lang="en-US" dirty="0"/>
              <a:t>7 tons/month</a:t>
            </a:r>
          </a:p>
          <a:p>
            <a:pPr lvl="2"/>
            <a:r>
              <a:rPr lang="en-US" dirty="0"/>
              <a:t>21 CY/month (assuming 3CY per ton) </a:t>
            </a:r>
          </a:p>
          <a:p>
            <a:pPr lvl="2"/>
            <a:r>
              <a:rPr lang="en-US" dirty="0"/>
              <a:t>5 CY per week</a:t>
            </a:r>
          </a:p>
          <a:p>
            <a:pPr lvl="1"/>
            <a:r>
              <a:rPr lang="en-US" dirty="0"/>
              <a:t>Cost to recycle mixed paper:  $95/ton</a:t>
            </a:r>
          </a:p>
          <a:p>
            <a:pPr lvl="1"/>
            <a:r>
              <a:rPr lang="en-US" dirty="0"/>
              <a:t>Cost to dispose of trash (tipping fee):  $67/ton</a:t>
            </a:r>
          </a:p>
          <a:p>
            <a:r>
              <a:rPr lang="en-US" dirty="0"/>
              <a:t>Savings if we send mixed paper to Wheelabrator trash-to-energy plant </a:t>
            </a:r>
          </a:p>
          <a:p>
            <a:pPr lvl="2">
              <a:tabLst>
                <a:tab pos="8574088" algn="r"/>
              </a:tabLst>
            </a:pPr>
            <a:r>
              <a:rPr lang="en-US" dirty="0"/>
              <a:t>Savings per ton:  $28/ton              	</a:t>
            </a:r>
            <a:r>
              <a:rPr lang="en-US" i="1" dirty="0"/>
              <a:t>($95/ton – $67/ton) </a:t>
            </a:r>
          </a:p>
          <a:p>
            <a:pPr lvl="2">
              <a:tabLst>
                <a:tab pos="8574088" algn="r"/>
              </a:tabLst>
            </a:pPr>
            <a:r>
              <a:rPr lang="en-US" dirty="0"/>
              <a:t>Annual savings:  $ 2,400        	</a:t>
            </a:r>
            <a:r>
              <a:rPr lang="en-US" i="1" dirty="0"/>
              <a:t>($28/ton x 84 tons/year) </a:t>
            </a:r>
          </a:p>
        </p:txBody>
      </p:sp>
      <p:sp>
        <p:nvSpPr>
          <p:cNvPr id="4" name="Slide Number Placeholder 3">
            <a:extLst>
              <a:ext uri="{FF2B5EF4-FFF2-40B4-BE49-F238E27FC236}">
                <a16:creationId xmlns:a16="http://schemas.microsoft.com/office/drawing/2014/main" id="{129FB8A7-4E9D-49EB-8900-EFCB6CDFF128}"/>
              </a:ext>
            </a:extLst>
          </p:cNvPr>
          <p:cNvSpPr>
            <a:spLocks noGrp="1"/>
          </p:cNvSpPr>
          <p:nvPr>
            <p:ph type="sldNum" sz="quarter" idx="12"/>
          </p:nvPr>
        </p:nvSpPr>
        <p:spPr/>
        <p:txBody>
          <a:bodyPr/>
          <a:lstStyle/>
          <a:p>
            <a:fld id="{086770AF-7FA7-485D-AEFE-EBB32DACF9DF}" type="slidenum">
              <a:rPr lang="en-US" smtClean="0"/>
              <a:pPr/>
              <a:t>36</a:t>
            </a:fld>
            <a:endParaRPr lang="en-US"/>
          </a:p>
        </p:txBody>
      </p:sp>
    </p:spTree>
    <p:extLst>
      <p:ext uri="{BB962C8B-B14F-4D97-AF65-F5344CB8AC3E}">
        <p14:creationId xmlns:p14="http://schemas.microsoft.com/office/powerpoint/2010/main" val="3957775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B3B40-F36F-42A9-9996-57592DDB52FE}"/>
              </a:ext>
            </a:extLst>
          </p:cNvPr>
          <p:cNvSpPr>
            <a:spLocks noGrp="1"/>
          </p:cNvSpPr>
          <p:nvPr>
            <p:ph type="title"/>
          </p:nvPr>
        </p:nvSpPr>
        <p:spPr/>
        <p:txBody>
          <a:bodyPr/>
          <a:lstStyle/>
          <a:p>
            <a:r>
              <a:rPr lang="en-US" dirty="0"/>
              <a:t>Mixed paper: Trash-to-energy or recycle?</a:t>
            </a:r>
          </a:p>
        </p:txBody>
      </p:sp>
      <p:sp>
        <p:nvSpPr>
          <p:cNvPr id="3" name="Slide Number Placeholder 2">
            <a:extLst>
              <a:ext uri="{FF2B5EF4-FFF2-40B4-BE49-F238E27FC236}">
                <a16:creationId xmlns:a16="http://schemas.microsoft.com/office/drawing/2014/main" id="{66FF5C9E-53F0-44D6-80E3-9887E5A7FBC1}"/>
              </a:ext>
            </a:extLst>
          </p:cNvPr>
          <p:cNvSpPr>
            <a:spLocks noGrp="1"/>
          </p:cNvSpPr>
          <p:nvPr>
            <p:ph type="sldNum" sz="quarter" idx="12"/>
          </p:nvPr>
        </p:nvSpPr>
        <p:spPr/>
        <p:txBody>
          <a:bodyPr/>
          <a:lstStyle/>
          <a:p>
            <a:fld id="{086770AF-7FA7-485D-AEFE-EBB32DACF9DF}" type="slidenum">
              <a:rPr lang="en-US" smtClean="0"/>
              <a:pPr/>
              <a:t>37</a:t>
            </a:fld>
            <a:endParaRPr lang="en-US"/>
          </a:p>
        </p:txBody>
      </p:sp>
      <p:sp>
        <p:nvSpPr>
          <p:cNvPr id="4" name="TextBox 3">
            <a:extLst>
              <a:ext uri="{FF2B5EF4-FFF2-40B4-BE49-F238E27FC236}">
                <a16:creationId xmlns:a16="http://schemas.microsoft.com/office/drawing/2014/main" id="{5140CEDC-1B89-46B5-AC8C-F430BF5EE75D}"/>
              </a:ext>
            </a:extLst>
          </p:cNvPr>
          <p:cNvSpPr txBox="1"/>
          <p:nvPr/>
        </p:nvSpPr>
        <p:spPr>
          <a:xfrm>
            <a:off x="266700" y="800100"/>
            <a:ext cx="8496300" cy="5632311"/>
          </a:xfrm>
          <a:prstGeom prst="rect">
            <a:avLst/>
          </a:prstGeom>
          <a:noFill/>
        </p:spPr>
        <p:txBody>
          <a:bodyPr wrap="square" rtlCol="0">
            <a:spAutoFit/>
          </a:bodyPr>
          <a:lstStyle/>
          <a:p>
            <a:r>
              <a:rPr lang="en-US" dirty="0"/>
              <a:t>Many towns in our area have decided to continue to recycle cardboard but discontinue recycling mixed paper. This is because the revenue from cardboard is far above the costs associated with processing it, while the cost of recycling mixed paper is currently higher than the cost of disposing it as trash. In addition, towns served by the Wheelabrator trash-to-energy plant know that the mixed paper they dispose of as trash will be incinerated to produce electricity, which is generally considered more environmentally friendly then sending it to a landfill. </a:t>
            </a:r>
          </a:p>
          <a:p>
            <a:endParaRPr lang="en-US" dirty="0"/>
          </a:p>
          <a:p>
            <a:r>
              <a:rPr lang="en-US" dirty="0"/>
              <a:t>The solid waste committee is divided as to whether Canterbury should follow suit.</a:t>
            </a:r>
          </a:p>
          <a:p>
            <a:r>
              <a:rPr lang="en-US" dirty="0"/>
              <a:t> </a:t>
            </a:r>
          </a:p>
          <a:p>
            <a:r>
              <a:rPr lang="en-US" b="1" dirty="0"/>
              <a:t>The argument in favor of treating mixed paper as part of the waste stream </a:t>
            </a:r>
            <a:r>
              <a:rPr lang="en-US" dirty="0"/>
              <a:t>is pretty straightforward,</a:t>
            </a:r>
            <a:r>
              <a:rPr lang="en-US" i="1" dirty="0"/>
              <a:t> if we continue to operate our own trash truck</a:t>
            </a:r>
            <a:r>
              <a:rPr lang="en-US" dirty="0"/>
              <a:t>. First, we estimate that it would save the town about $2,400/year in recycling costs. Second, the environmental impact is relatively small because sending it to the Wheelabrator trash-to-energy incinerator is essentially generating electricity from a renewable fuel. </a:t>
            </a:r>
          </a:p>
          <a:p>
            <a:endParaRPr lang="en-US" dirty="0"/>
          </a:p>
          <a:p>
            <a:r>
              <a:rPr lang="en-US" dirty="0"/>
              <a:t>In our opinion, residents should be allowed to toss their mixed paper into the truck without putting it in green bags. Thus, disposing of mixed paper as trash would reduce transfer station net operating costs without requiring residents to buy more green bags.  </a:t>
            </a:r>
          </a:p>
          <a:p>
            <a:endParaRPr lang="en-US" dirty="0"/>
          </a:p>
        </p:txBody>
      </p:sp>
    </p:spTree>
    <p:extLst>
      <p:ext uri="{BB962C8B-B14F-4D97-AF65-F5344CB8AC3E}">
        <p14:creationId xmlns:p14="http://schemas.microsoft.com/office/powerpoint/2010/main" val="17239479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B3B40-F36F-42A9-9996-57592DDB52FE}"/>
              </a:ext>
            </a:extLst>
          </p:cNvPr>
          <p:cNvSpPr>
            <a:spLocks noGrp="1"/>
          </p:cNvSpPr>
          <p:nvPr>
            <p:ph type="title"/>
          </p:nvPr>
        </p:nvSpPr>
        <p:spPr/>
        <p:txBody>
          <a:bodyPr/>
          <a:lstStyle/>
          <a:p>
            <a:r>
              <a:rPr lang="en-US" dirty="0"/>
              <a:t>Mixed paper: Trash-to-energy or recycle?</a:t>
            </a:r>
          </a:p>
        </p:txBody>
      </p:sp>
      <p:sp>
        <p:nvSpPr>
          <p:cNvPr id="3" name="Slide Number Placeholder 2">
            <a:extLst>
              <a:ext uri="{FF2B5EF4-FFF2-40B4-BE49-F238E27FC236}">
                <a16:creationId xmlns:a16="http://schemas.microsoft.com/office/drawing/2014/main" id="{66FF5C9E-53F0-44D6-80E3-9887E5A7FBC1}"/>
              </a:ext>
            </a:extLst>
          </p:cNvPr>
          <p:cNvSpPr>
            <a:spLocks noGrp="1"/>
          </p:cNvSpPr>
          <p:nvPr>
            <p:ph type="sldNum" sz="quarter" idx="12"/>
          </p:nvPr>
        </p:nvSpPr>
        <p:spPr/>
        <p:txBody>
          <a:bodyPr/>
          <a:lstStyle/>
          <a:p>
            <a:fld id="{086770AF-7FA7-485D-AEFE-EBB32DACF9DF}" type="slidenum">
              <a:rPr lang="en-US" smtClean="0"/>
              <a:pPr/>
              <a:t>38</a:t>
            </a:fld>
            <a:endParaRPr lang="en-US"/>
          </a:p>
        </p:txBody>
      </p:sp>
      <p:sp>
        <p:nvSpPr>
          <p:cNvPr id="4" name="TextBox 3">
            <a:extLst>
              <a:ext uri="{FF2B5EF4-FFF2-40B4-BE49-F238E27FC236}">
                <a16:creationId xmlns:a16="http://schemas.microsoft.com/office/drawing/2014/main" id="{5140CEDC-1B89-46B5-AC8C-F430BF5EE75D}"/>
              </a:ext>
            </a:extLst>
          </p:cNvPr>
          <p:cNvSpPr txBox="1"/>
          <p:nvPr/>
        </p:nvSpPr>
        <p:spPr>
          <a:xfrm>
            <a:off x="304800" y="800100"/>
            <a:ext cx="8458200" cy="5078313"/>
          </a:xfrm>
          <a:prstGeom prst="rect">
            <a:avLst/>
          </a:prstGeom>
          <a:noFill/>
        </p:spPr>
        <p:txBody>
          <a:bodyPr wrap="square" rtlCol="0">
            <a:spAutoFit/>
          </a:bodyPr>
          <a:lstStyle/>
          <a:p>
            <a:r>
              <a:rPr lang="en-US" b="1" dirty="0"/>
              <a:t>The argument for continuing to recycle mixed paper </a:t>
            </a:r>
            <a:r>
              <a:rPr lang="en-US" dirty="0"/>
              <a:t>is that virgin paper production is one of the most environmentally harmful industries on earth. Canterbury has a long history of supporting environmental policies from the mandatory recycling ordinance to the pay-as-you-throw ordinance to the results of the recent recycling survey. Furthermore there is some question as to whether the mandatory recycling ordinance allows for treating recyclable materials as trash, and whether the pay-as-you-throw ordinance allows a policy of throwing anything into the truck that is not in a green bag.</a:t>
            </a:r>
          </a:p>
          <a:p>
            <a:r>
              <a:rPr lang="en-US" dirty="0"/>
              <a:t> </a:t>
            </a:r>
          </a:p>
          <a:p>
            <a:r>
              <a:rPr lang="en-US" dirty="0"/>
              <a:t>Because the members of the SWC did not reach consensus as to whether to recommend that we send mixed paper to the Wheelabrator trash-to-energy plant or continue to recycle it, we suggest that the Select Board submit this question to the voters at our 2019 Canterbury Town Meeting.  The warrant article should be worded broadly enough to cover not only the immediate issue of mixed paper but also any other material that might fall into the same cost/benefit conundrum.</a:t>
            </a:r>
          </a:p>
          <a:p>
            <a:endParaRPr lang="en-US" dirty="0"/>
          </a:p>
          <a:p>
            <a:r>
              <a:rPr lang="en-US" dirty="0"/>
              <a:t>However, all SWC members agree that if the Select Board decides to dispose of mixed paper as trash, then this decision should be revisited in the event that the Wheelabrator trash-to-energy plant is shut down. </a:t>
            </a:r>
          </a:p>
        </p:txBody>
      </p:sp>
    </p:spTree>
    <p:extLst>
      <p:ext uri="{BB962C8B-B14F-4D97-AF65-F5344CB8AC3E}">
        <p14:creationId xmlns:p14="http://schemas.microsoft.com/office/powerpoint/2010/main" val="3966158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B1FEF-689E-4600-A180-33F9BC7C701C}"/>
              </a:ext>
            </a:extLst>
          </p:cNvPr>
          <p:cNvSpPr>
            <a:spLocks noGrp="1"/>
          </p:cNvSpPr>
          <p:nvPr>
            <p:ph type="title"/>
          </p:nvPr>
        </p:nvSpPr>
        <p:spPr/>
        <p:txBody>
          <a:bodyPr/>
          <a:lstStyle/>
          <a:p>
            <a:r>
              <a:rPr lang="en-US" dirty="0"/>
              <a:t>Mixed paper – Q and A</a:t>
            </a:r>
          </a:p>
        </p:txBody>
      </p:sp>
      <p:sp>
        <p:nvSpPr>
          <p:cNvPr id="3" name="Content Placeholder 2">
            <a:extLst>
              <a:ext uri="{FF2B5EF4-FFF2-40B4-BE49-F238E27FC236}">
                <a16:creationId xmlns:a16="http://schemas.microsoft.com/office/drawing/2014/main" id="{341E55FE-24D9-432B-A122-1A9D220B1246}"/>
              </a:ext>
            </a:extLst>
          </p:cNvPr>
          <p:cNvSpPr>
            <a:spLocks noGrp="1"/>
          </p:cNvSpPr>
          <p:nvPr>
            <p:ph idx="1"/>
          </p:nvPr>
        </p:nvSpPr>
        <p:spPr/>
        <p:txBody>
          <a:bodyPr>
            <a:normAutofit/>
          </a:bodyPr>
          <a:lstStyle/>
          <a:p>
            <a:r>
              <a:rPr lang="en-US" dirty="0"/>
              <a:t>If we send mixed paper to Wheelabrator, won’t this increase our hauling fee and thus decrease the estimated savings? </a:t>
            </a:r>
          </a:p>
          <a:p>
            <a:pPr lvl="1"/>
            <a:r>
              <a:rPr lang="en-US" dirty="0"/>
              <a:t>If we schedule one trip per week for trash, and the volume of the average trash load is 24 CY, then our container will typically have a spare capacity of 16 CY.</a:t>
            </a:r>
          </a:p>
          <a:p>
            <a:pPr lvl="1"/>
            <a:r>
              <a:rPr lang="en-US" dirty="0"/>
              <a:t>Our estimated mixed paper volume is 5 CY per week. </a:t>
            </a:r>
          </a:p>
          <a:p>
            <a:pPr lvl="1"/>
            <a:r>
              <a:rPr lang="en-US" dirty="0"/>
              <a:t>Thus even in weeks when the trash volume is greater than average,  there should be enough spare capacity to hold our expected volume of mixed paper. </a:t>
            </a:r>
          </a:p>
        </p:txBody>
      </p:sp>
      <p:sp>
        <p:nvSpPr>
          <p:cNvPr id="4" name="Slide Number Placeholder 3">
            <a:extLst>
              <a:ext uri="{FF2B5EF4-FFF2-40B4-BE49-F238E27FC236}">
                <a16:creationId xmlns:a16="http://schemas.microsoft.com/office/drawing/2014/main" id="{BA4B291C-F762-4824-B2FC-DE7A82D7BC91}"/>
              </a:ext>
            </a:extLst>
          </p:cNvPr>
          <p:cNvSpPr>
            <a:spLocks noGrp="1"/>
          </p:cNvSpPr>
          <p:nvPr>
            <p:ph type="sldNum" sz="quarter" idx="12"/>
          </p:nvPr>
        </p:nvSpPr>
        <p:spPr/>
        <p:txBody>
          <a:bodyPr/>
          <a:lstStyle/>
          <a:p>
            <a:fld id="{086770AF-7FA7-485D-AEFE-EBB32DACF9DF}" type="slidenum">
              <a:rPr lang="en-US" smtClean="0"/>
              <a:pPr/>
              <a:t>39</a:t>
            </a:fld>
            <a:endParaRPr lang="en-US"/>
          </a:p>
        </p:txBody>
      </p:sp>
    </p:spTree>
    <p:extLst>
      <p:ext uri="{BB962C8B-B14F-4D97-AF65-F5344CB8AC3E}">
        <p14:creationId xmlns:p14="http://schemas.microsoft.com/office/powerpoint/2010/main" val="2707281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0D3E-C48F-46F0-9CDD-705F6AB2412E}"/>
              </a:ext>
            </a:extLst>
          </p:cNvPr>
          <p:cNvSpPr>
            <a:spLocks noGrp="1"/>
          </p:cNvSpPr>
          <p:nvPr>
            <p:ph type="title"/>
          </p:nvPr>
        </p:nvSpPr>
        <p:spPr/>
        <p:txBody>
          <a:bodyPr/>
          <a:lstStyle/>
          <a:p>
            <a:r>
              <a:rPr lang="en-US" dirty="0"/>
              <a:t>Associated costs or </a:t>
            </a:r>
            <a:r>
              <a:rPr lang="en-US" dirty="0">
                <a:solidFill>
                  <a:srgbClr val="00B050"/>
                </a:solidFill>
              </a:rPr>
              <a:t>(savings)</a:t>
            </a:r>
          </a:p>
        </p:txBody>
      </p:sp>
      <p:sp>
        <p:nvSpPr>
          <p:cNvPr id="4" name="Slide Number Placeholder 3">
            <a:extLst>
              <a:ext uri="{FF2B5EF4-FFF2-40B4-BE49-F238E27FC236}">
                <a16:creationId xmlns:a16="http://schemas.microsoft.com/office/drawing/2014/main" id="{8C9BE0B4-1042-4C9B-96BD-99C4A6BB26FF}"/>
              </a:ext>
            </a:extLst>
          </p:cNvPr>
          <p:cNvSpPr>
            <a:spLocks noGrp="1"/>
          </p:cNvSpPr>
          <p:nvPr>
            <p:ph type="sldNum" sz="quarter" idx="12"/>
          </p:nvPr>
        </p:nvSpPr>
        <p:spPr/>
        <p:txBody>
          <a:bodyPr/>
          <a:lstStyle/>
          <a:p>
            <a:fld id="{086770AF-7FA7-485D-AEFE-EBB32DACF9DF}" type="slidenum">
              <a:rPr lang="en-US" smtClean="0"/>
              <a:pPr/>
              <a:t>4</a:t>
            </a:fld>
            <a:endParaRPr lang="en-US"/>
          </a:p>
        </p:txBody>
      </p:sp>
      <p:graphicFrame>
        <p:nvGraphicFramePr>
          <p:cNvPr id="5" name="Table 4">
            <a:extLst>
              <a:ext uri="{FF2B5EF4-FFF2-40B4-BE49-F238E27FC236}">
                <a16:creationId xmlns:a16="http://schemas.microsoft.com/office/drawing/2014/main" id="{1A1EF163-4D44-427D-8642-533FB996ED05}"/>
              </a:ext>
            </a:extLst>
          </p:cNvPr>
          <p:cNvGraphicFramePr>
            <a:graphicFrameLocks noGrp="1"/>
          </p:cNvGraphicFramePr>
          <p:nvPr>
            <p:extLst>
              <p:ext uri="{D42A27DB-BD31-4B8C-83A1-F6EECF244321}">
                <p14:modId xmlns:p14="http://schemas.microsoft.com/office/powerpoint/2010/main" val="3456282400"/>
              </p:ext>
            </p:extLst>
          </p:nvPr>
        </p:nvGraphicFramePr>
        <p:xfrm>
          <a:off x="228600" y="773596"/>
          <a:ext cx="8709343" cy="5080000"/>
        </p:xfrm>
        <a:graphic>
          <a:graphicData uri="http://schemas.openxmlformats.org/drawingml/2006/table">
            <a:tbl>
              <a:tblPr firstRow="1" bandRow="1">
                <a:tableStyleId>{5C22544A-7EE6-4342-B048-85BDC9FD1C3A}</a:tableStyleId>
              </a:tblPr>
              <a:tblGrid>
                <a:gridCol w="441643">
                  <a:extLst>
                    <a:ext uri="{9D8B030D-6E8A-4147-A177-3AD203B41FA5}">
                      <a16:colId xmlns:a16="http://schemas.microsoft.com/office/drawing/2014/main" val="1724775326"/>
                    </a:ext>
                  </a:extLst>
                </a:gridCol>
                <a:gridCol w="3558857">
                  <a:extLst>
                    <a:ext uri="{9D8B030D-6E8A-4147-A177-3AD203B41FA5}">
                      <a16:colId xmlns:a16="http://schemas.microsoft.com/office/drawing/2014/main" val="2228066903"/>
                    </a:ext>
                  </a:extLst>
                </a:gridCol>
                <a:gridCol w="3032443">
                  <a:extLst>
                    <a:ext uri="{9D8B030D-6E8A-4147-A177-3AD203B41FA5}">
                      <a16:colId xmlns:a16="http://schemas.microsoft.com/office/drawing/2014/main" val="230119767"/>
                    </a:ext>
                  </a:extLst>
                </a:gridCol>
                <a:gridCol w="1676400">
                  <a:extLst>
                    <a:ext uri="{9D8B030D-6E8A-4147-A177-3AD203B41FA5}">
                      <a16:colId xmlns:a16="http://schemas.microsoft.com/office/drawing/2014/main" val="2836801569"/>
                    </a:ext>
                  </a:extLst>
                </a:gridCol>
              </a:tblGrid>
              <a:tr h="370840">
                <a:tc>
                  <a:txBody>
                    <a:bodyPr/>
                    <a:lstStyle/>
                    <a:p>
                      <a:r>
                        <a:rPr lang="en-US" sz="1300" dirty="0"/>
                        <a:t>#</a:t>
                      </a:r>
                    </a:p>
                  </a:txBody>
                  <a:tcPr>
                    <a:solidFill>
                      <a:schemeClr val="accent1">
                        <a:lumMod val="75000"/>
                      </a:schemeClr>
                    </a:solidFill>
                  </a:tcPr>
                </a:tc>
                <a:tc>
                  <a:txBody>
                    <a:bodyPr/>
                    <a:lstStyle/>
                    <a:p>
                      <a:r>
                        <a:rPr lang="en-US" sz="1300" dirty="0"/>
                        <a:t>Action</a:t>
                      </a:r>
                    </a:p>
                  </a:txBody>
                  <a:tcPr>
                    <a:solidFill>
                      <a:schemeClr val="accent1">
                        <a:lumMod val="75000"/>
                      </a:schemeClr>
                    </a:solidFill>
                  </a:tcPr>
                </a:tc>
                <a:tc>
                  <a:txBody>
                    <a:bodyPr/>
                    <a:lstStyle/>
                    <a:p>
                      <a:pPr algn="ctr"/>
                      <a:r>
                        <a:rPr lang="en-US" sz="1300" dirty="0"/>
                        <a:t>One Time Costs</a:t>
                      </a:r>
                      <a:br>
                        <a:rPr lang="en-US" sz="1300" dirty="0"/>
                      </a:br>
                      <a:r>
                        <a:rPr lang="en-US" sz="1300" dirty="0"/>
                        <a:t>(Including installation and setup)</a:t>
                      </a:r>
                    </a:p>
                  </a:txBody>
                  <a:tcPr>
                    <a:solidFill>
                      <a:schemeClr val="accent1">
                        <a:lumMod val="75000"/>
                      </a:schemeClr>
                    </a:solidFill>
                  </a:tcPr>
                </a:tc>
                <a:tc>
                  <a:txBody>
                    <a:bodyPr/>
                    <a:lstStyle/>
                    <a:p>
                      <a:pPr algn="ctr"/>
                      <a:r>
                        <a:rPr lang="en-US" sz="1300" dirty="0"/>
                        <a:t>Annual Costs</a:t>
                      </a:r>
                      <a:br>
                        <a:rPr lang="en-US" sz="1300" dirty="0"/>
                      </a:br>
                      <a:r>
                        <a:rPr lang="en-US" sz="1300" dirty="0"/>
                        <a:t>or </a:t>
                      </a:r>
                      <a:r>
                        <a:rPr lang="en-US" sz="1300" dirty="0">
                          <a:solidFill>
                            <a:srgbClr val="00B050"/>
                          </a:solidFill>
                        </a:rPr>
                        <a:t>(Savings)</a:t>
                      </a:r>
                    </a:p>
                  </a:txBody>
                  <a:tcPr>
                    <a:solidFill>
                      <a:schemeClr val="accent1">
                        <a:lumMod val="75000"/>
                      </a:schemeClr>
                    </a:solidFill>
                  </a:tcPr>
                </a:tc>
                <a:extLst>
                  <a:ext uri="{0D108BD9-81ED-4DB2-BD59-A6C34878D82A}">
                    <a16:rowId xmlns:a16="http://schemas.microsoft.com/office/drawing/2014/main" val="1676782652"/>
                  </a:ext>
                </a:extLst>
              </a:tr>
              <a:tr h="370840">
                <a:tc>
                  <a:txBody>
                    <a:bodyPr/>
                    <a:lstStyle/>
                    <a:p>
                      <a:r>
                        <a:rPr lang="en-US" sz="1300" dirty="0"/>
                        <a:t>1.</a:t>
                      </a:r>
                    </a:p>
                  </a:txBody>
                  <a:tcPr/>
                </a:tc>
                <a:tc>
                  <a:txBody>
                    <a:bodyPr/>
                    <a:lstStyle/>
                    <a:p>
                      <a:r>
                        <a:rPr lang="en-US" sz="1300" dirty="0"/>
                        <a:t>Separately recycle cardboard in large, dry bales to increase its recycling value. Requires a new baler and electrical upgrades.</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2801938" algn="r"/>
                        </a:tabLst>
                        <a:defRPr/>
                      </a:pPr>
                      <a:r>
                        <a:rPr lang="en-US" sz="1300" u="none" dirty="0"/>
                        <a:t>New 60-inch, vertical baler:	10,000</a:t>
                      </a:r>
                    </a:p>
                    <a:p>
                      <a:pPr algn="l">
                        <a:tabLst>
                          <a:tab pos="2801938" algn="r"/>
                        </a:tabLst>
                      </a:pPr>
                      <a:r>
                        <a:rPr lang="en-US" sz="1300" dirty="0"/>
                        <a:t>Upgrade Unitil service to 400 A:	22,600</a:t>
                      </a:r>
                    </a:p>
                    <a:p>
                      <a:pPr algn="l">
                        <a:tabLst>
                          <a:tab pos="2801938" algn="r"/>
                        </a:tabLst>
                      </a:pPr>
                      <a:r>
                        <a:rPr lang="en-US" sz="1300" dirty="0"/>
                        <a:t>Upgrade building wiring:	11,000</a:t>
                      </a:r>
                    </a:p>
                    <a:p>
                      <a:pPr algn="l">
                        <a:tabLst>
                          <a:tab pos="2801938" algn="r"/>
                        </a:tabLst>
                      </a:pPr>
                      <a:r>
                        <a:rPr lang="en-US" sz="1300" u="sng" dirty="0"/>
                        <a:t>New ground storage container:	4,500</a:t>
                      </a:r>
                    </a:p>
                    <a:p>
                      <a:pPr algn="l">
                        <a:tabLst>
                          <a:tab pos="2801938" algn="r"/>
                        </a:tabLst>
                      </a:pPr>
                      <a:r>
                        <a:rPr lang="en-US" sz="1300" dirty="0"/>
                        <a:t>Total:	$ 48,100</a:t>
                      </a:r>
                    </a:p>
                  </a:txBody>
                  <a:tcPr/>
                </a:tc>
                <a:tc>
                  <a:txBody>
                    <a:bodyPr/>
                    <a:lstStyle/>
                    <a:p>
                      <a:pPr algn="l">
                        <a:tabLst>
                          <a:tab pos="2112963" algn="r"/>
                          <a:tab pos="2630488" algn="r"/>
                        </a:tabLst>
                      </a:pPr>
                      <a:r>
                        <a:rPr lang="en-US" sz="1300" dirty="0">
                          <a:solidFill>
                            <a:srgbClr val="00B050"/>
                          </a:solidFill>
                        </a:rPr>
                        <a:t>	($10,200)</a:t>
                      </a:r>
                    </a:p>
                  </a:txBody>
                  <a:tcPr/>
                </a:tc>
                <a:extLst>
                  <a:ext uri="{0D108BD9-81ED-4DB2-BD59-A6C34878D82A}">
                    <a16:rowId xmlns:a16="http://schemas.microsoft.com/office/drawing/2014/main" val="4012873320"/>
                  </a:ext>
                </a:extLst>
              </a:tr>
              <a:tr h="412584">
                <a:tc>
                  <a:txBody>
                    <a:bodyPr/>
                    <a:lstStyle/>
                    <a:p>
                      <a:r>
                        <a:rPr lang="en-US" sz="1300" dirty="0"/>
                        <a:t>2.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00" dirty="0"/>
                        <a:t>Replace our 20-year-old compactor truck with a stationary trash compactor and break-away container. Use a commercial hauler to take our container to/from the Wheelabrator plant, or a distant landfill in the future.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2801938" algn="r"/>
                        </a:tabLst>
                        <a:defRPr/>
                      </a:pPr>
                      <a:r>
                        <a:rPr lang="en-US" sz="1300" u="none" dirty="0"/>
                        <a:t>Compactor and Container:	33,400</a:t>
                      </a:r>
                    </a:p>
                    <a:p>
                      <a:pPr marL="0" marR="0" lvl="0" indent="0" algn="l" defTabSz="685800" rtl="0" eaLnBrk="1" fontAlgn="auto" latinLnBrk="0" hangingPunct="1">
                        <a:lnSpc>
                          <a:spcPct val="100000"/>
                        </a:lnSpc>
                        <a:spcBef>
                          <a:spcPts val="0"/>
                        </a:spcBef>
                        <a:spcAft>
                          <a:spcPts val="0"/>
                        </a:spcAft>
                        <a:buClrTx/>
                        <a:buSzTx/>
                        <a:buFontTx/>
                        <a:buNone/>
                        <a:tabLst>
                          <a:tab pos="2801938" algn="r"/>
                        </a:tabLst>
                        <a:defRPr/>
                      </a:pPr>
                      <a:r>
                        <a:rPr lang="en-US" sz="1300" u="sng" dirty="0"/>
                        <a:t>Concrete pad:	3,200</a:t>
                      </a:r>
                    </a:p>
                    <a:p>
                      <a:pPr marL="0" marR="0" lvl="0" indent="0" algn="l" defTabSz="685800" rtl="0" eaLnBrk="1" fontAlgn="auto" latinLnBrk="0" hangingPunct="1">
                        <a:lnSpc>
                          <a:spcPct val="100000"/>
                        </a:lnSpc>
                        <a:spcBef>
                          <a:spcPts val="0"/>
                        </a:spcBef>
                        <a:spcAft>
                          <a:spcPts val="0"/>
                        </a:spcAft>
                        <a:buClrTx/>
                        <a:buSzTx/>
                        <a:buFontTx/>
                        <a:buNone/>
                        <a:tabLst>
                          <a:tab pos="2801938" algn="r"/>
                        </a:tabLst>
                        <a:defRPr/>
                      </a:pPr>
                      <a:r>
                        <a:rPr lang="en-US" sz="1300" dirty="0"/>
                        <a:t>Total:	 $ 36,600</a:t>
                      </a:r>
                    </a:p>
                    <a:p>
                      <a:pPr marL="0" marR="0" lvl="0" indent="0" algn="l" defTabSz="685800" rtl="0" eaLnBrk="1" fontAlgn="auto" latinLnBrk="0" hangingPunct="1">
                        <a:lnSpc>
                          <a:spcPct val="100000"/>
                        </a:lnSpc>
                        <a:spcBef>
                          <a:spcPts val="0"/>
                        </a:spcBef>
                        <a:spcAft>
                          <a:spcPts val="0"/>
                        </a:spcAft>
                        <a:buClrTx/>
                        <a:buSzTx/>
                        <a:buFontTx/>
                        <a:buNone/>
                        <a:tabLst>
                          <a:tab pos="2112963" algn="r"/>
                        </a:tabLst>
                        <a:defRPr/>
                      </a:pPr>
                      <a:endParaRPr lang="en-US" sz="13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tab pos="2630488" algn="r"/>
                        </a:tabLst>
                        <a:defRPr/>
                      </a:pPr>
                      <a:r>
                        <a:rPr lang="en-US" sz="1300" dirty="0"/>
                        <a:t>Hauling fees:	$ 11,400</a:t>
                      </a:r>
                    </a:p>
                    <a:p>
                      <a:pPr marL="0" marR="0" lvl="0" indent="0" algn="l" defTabSz="685800" rtl="0" eaLnBrk="1" fontAlgn="auto" latinLnBrk="0" hangingPunct="1">
                        <a:lnSpc>
                          <a:spcPct val="100000"/>
                        </a:lnSpc>
                        <a:spcBef>
                          <a:spcPts val="0"/>
                        </a:spcBef>
                        <a:spcAft>
                          <a:spcPts val="0"/>
                        </a:spcAft>
                        <a:buClrTx/>
                        <a:buSzTx/>
                        <a:buFontTx/>
                        <a:buNone/>
                        <a:tabLst>
                          <a:tab pos="2630488" algn="r"/>
                        </a:tabLst>
                        <a:defRPr/>
                      </a:pPr>
                      <a:endParaRPr lang="en-US" sz="1300" dirty="0"/>
                    </a:p>
                    <a:p>
                      <a:pPr marL="0" marR="0" lvl="0" indent="0" algn="l" defTabSz="685800" rtl="0" eaLnBrk="1" fontAlgn="auto" latinLnBrk="0" hangingPunct="1">
                        <a:lnSpc>
                          <a:spcPct val="100000"/>
                        </a:lnSpc>
                        <a:spcBef>
                          <a:spcPts val="0"/>
                        </a:spcBef>
                        <a:spcAft>
                          <a:spcPts val="0"/>
                        </a:spcAft>
                        <a:buClrTx/>
                        <a:buSzTx/>
                        <a:buFontTx/>
                        <a:buNone/>
                        <a:tabLst>
                          <a:tab pos="2630488" algn="r"/>
                        </a:tabLst>
                        <a:defRPr/>
                      </a:pPr>
                      <a:r>
                        <a:rPr lang="en-US" sz="1300" i="1" dirty="0"/>
                        <a:t>No change in tipping fees. </a:t>
                      </a:r>
                    </a:p>
                  </a:txBody>
                  <a:tcPr/>
                </a:tc>
                <a:extLst>
                  <a:ext uri="{0D108BD9-81ED-4DB2-BD59-A6C34878D82A}">
                    <a16:rowId xmlns:a16="http://schemas.microsoft.com/office/drawing/2014/main" val="1934736482"/>
                  </a:ext>
                </a:extLst>
              </a:tr>
              <a:tr h="370840">
                <a:tc>
                  <a:txBody>
                    <a:bodyPr/>
                    <a:lstStyle/>
                    <a:p>
                      <a:r>
                        <a:rPr lang="en-US" sz="1300" dirty="0"/>
                        <a:t>3.</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00" dirty="0"/>
                        <a:t>Rent a mobile office container to replace the office in the Transfer Station building. Provides heat, A/C, and a secure door. Minor site work may be required.</a:t>
                      </a:r>
                    </a:p>
                  </a:txBody>
                  <a:tcPr/>
                </a:tc>
                <a:tc>
                  <a:txBody>
                    <a:bodyPr/>
                    <a:lstStyle/>
                    <a:p>
                      <a:pPr algn="l">
                        <a:tabLst>
                          <a:tab pos="2801938" algn="r"/>
                        </a:tabLst>
                      </a:pPr>
                      <a:r>
                        <a:rPr lang="en-US" sz="1300" dirty="0"/>
                        <a:t>Setup fee:	$125</a:t>
                      </a:r>
                    </a:p>
                    <a:p>
                      <a:pPr marL="0" marR="0" lvl="0" indent="0" algn="l" defTabSz="685800" rtl="0" eaLnBrk="1" fontAlgn="auto" latinLnBrk="0" hangingPunct="1">
                        <a:lnSpc>
                          <a:spcPct val="100000"/>
                        </a:lnSpc>
                        <a:spcBef>
                          <a:spcPts val="0"/>
                        </a:spcBef>
                        <a:spcAft>
                          <a:spcPts val="0"/>
                        </a:spcAft>
                        <a:buClrTx/>
                        <a:buSzTx/>
                        <a:buFontTx/>
                        <a:buNone/>
                        <a:tabLst>
                          <a:tab pos="2801938" algn="r"/>
                        </a:tabLst>
                        <a:defRPr/>
                      </a:pPr>
                      <a:r>
                        <a:rPr lang="en-US" sz="1300" dirty="0"/>
                        <a:t>Minor site work: 	See 6. below</a:t>
                      </a:r>
                    </a:p>
                  </a:txBody>
                  <a:tcPr/>
                </a:tc>
                <a:tc>
                  <a:txBody>
                    <a:bodyPr/>
                    <a:lstStyle/>
                    <a:p>
                      <a:pPr algn="l">
                        <a:tabLst>
                          <a:tab pos="2630488" algn="r"/>
                        </a:tabLst>
                      </a:pPr>
                      <a:r>
                        <a:rPr lang="en-US" sz="1300" dirty="0"/>
                        <a:t>	$ 1,800</a:t>
                      </a:r>
                    </a:p>
                  </a:txBody>
                  <a:tcPr/>
                </a:tc>
                <a:extLst>
                  <a:ext uri="{0D108BD9-81ED-4DB2-BD59-A6C34878D82A}">
                    <a16:rowId xmlns:a16="http://schemas.microsoft.com/office/drawing/2014/main" val="2599002873"/>
                  </a:ext>
                </a:extLst>
              </a:tr>
              <a:tr h="370840">
                <a:tc>
                  <a:txBody>
                    <a:bodyPr/>
                    <a:lstStyle/>
                    <a:p>
                      <a:r>
                        <a:rPr lang="en-US" sz="1300" dirty="0"/>
                        <a:t>4.</a:t>
                      </a:r>
                    </a:p>
                  </a:txBody>
                  <a:tcPr/>
                </a:tc>
                <a:tc>
                  <a:txBody>
                    <a:bodyPr/>
                    <a:lstStyle/>
                    <a:p>
                      <a:r>
                        <a:rPr lang="en-US" sz="1300" dirty="0"/>
                        <a:t>At our 2019 Town Meeting, ask voters whether we should send mixed paper to the Wheelabrator trash-to-energy plant or continue to recycle it.</a:t>
                      </a:r>
                    </a:p>
                  </a:txBody>
                  <a:tcPr/>
                </a:tc>
                <a:tc>
                  <a:txBody>
                    <a:bodyPr/>
                    <a:lstStyle/>
                    <a:p>
                      <a:pPr algn="l">
                        <a:tabLst>
                          <a:tab pos="2801938" algn="r"/>
                        </a:tabLst>
                      </a:pPr>
                      <a:r>
                        <a:rPr lang="en-US" sz="1300" dirty="0"/>
                        <a:t>	0</a:t>
                      </a:r>
                    </a:p>
                  </a:txBody>
                  <a:tcPr/>
                </a:tc>
                <a:tc>
                  <a:txBody>
                    <a:bodyPr/>
                    <a:lstStyle/>
                    <a:p>
                      <a:pPr algn="l">
                        <a:tabLst>
                          <a:tab pos="2630488" algn="r"/>
                        </a:tabLst>
                      </a:pPr>
                      <a:r>
                        <a:rPr lang="en-US" sz="1300" dirty="0"/>
                        <a:t>	</a:t>
                      </a:r>
                      <a:r>
                        <a:rPr lang="en-US" sz="1300" dirty="0">
                          <a:solidFill>
                            <a:srgbClr val="00B050"/>
                          </a:solidFill>
                        </a:rPr>
                        <a:t>($2,400)</a:t>
                      </a:r>
                    </a:p>
                    <a:p>
                      <a:pPr algn="l">
                        <a:tabLst>
                          <a:tab pos="2630488" algn="r"/>
                        </a:tabLst>
                      </a:pPr>
                      <a:r>
                        <a:rPr lang="en-US" sz="1000" dirty="0">
                          <a:solidFill>
                            <a:srgbClr val="00B050"/>
                          </a:solidFill>
                        </a:rPr>
                        <a:t>Savings if we send mixed paper to Wheelabrator plant</a:t>
                      </a:r>
                    </a:p>
                  </a:txBody>
                  <a:tcPr/>
                </a:tc>
                <a:extLst>
                  <a:ext uri="{0D108BD9-81ED-4DB2-BD59-A6C34878D82A}">
                    <a16:rowId xmlns:a16="http://schemas.microsoft.com/office/drawing/2014/main" val="3812860827"/>
                  </a:ext>
                </a:extLst>
              </a:tr>
              <a:tr h="370840">
                <a:tc>
                  <a:txBody>
                    <a:bodyPr/>
                    <a:lstStyle/>
                    <a:p>
                      <a:r>
                        <a:rPr lang="en-US" sz="1300" dirty="0"/>
                        <a:t>5.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00" dirty="0"/>
                        <a:t>Establish two traffic lanes around TS building. </a:t>
                      </a:r>
                    </a:p>
                  </a:txBody>
                  <a:tcPr/>
                </a:tc>
                <a:tc>
                  <a:txBody>
                    <a:bodyPr/>
                    <a:lstStyle/>
                    <a:p>
                      <a:pPr algn="l">
                        <a:tabLst>
                          <a:tab pos="2801938" algn="r"/>
                        </a:tabLst>
                      </a:pPr>
                      <a:r>
                        <a:rPr lang="en-US" sz="1300" dirty="0"/>
                        <a:t>Minor site work: 	See 6. below</a:t>
                      </a:r>
                    </a:p>
                  </a:txBody>
                  <a:tcPr/>
                </a:tc>
                <a:tc>
                  <a:txBody>
                    <a:bodyPr/>
                    <a:lstStyle/>
                    <a:p>
                      <a:pPr algn="l">
                        <a:tabLst>
                          <a:tab pos="1484313" algn="r"/>
                          <a:tab pos="2630488" algn="r"/>
                        </a:tabLst>
                      </a:pPr>
                      <a:r>
                        <a:rPr lang="en-US" sz="1300" dirty="0"/>
                        <a:t>	0</a:t>
                      </a:r>
                    </a:p>
                  </a:txBody>
                  <a:tcPr/>
                </a:tc>
                <a:extLst>
                  <a:ext uri="{0D108BD9-81ED-4DB2-BD59-A6C34878D82A}">
                    <a16:rowId xmlns:a16="http://schemas.microsoft.com/office/drawing/2014/main" val="971089763"/>
                  </a:ext>
                </a:extLst>
              </a:tr>
              <a:tr h="370840">
                <a:tc>
                  <a:txBody>
                    <a:bodyPr/>
                    <a:lstStyle/>
                    <a:p>
                      <a:r>
                        <a:rPr lang="en-US" sz="1300" dirty="0"/>
                        <a:t>6.</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00" dirty="0"/>
                        <a:t>Budget for minor site work, minor building modifications, and contingencies. </a:t>
                      </a:r>
                    </a:p>
                  </a:txBody>
                  <a:tcPr/>
                </a:tc>
                <a:tc>
                  <a:txBody>
                    <a:bodyPr/>
                    <a:lstStyle/>
                    <a:p>
                      <a:pPr algn="l">
                        <a:tabLst>
                          <a:tab pos="2801938" algn="r"/>
                        </a:tabLst>
                      </a:pPr>
                      <a:r>
                        <a:rPr lang="en-US" sz="1300" dirty="0"/>
                        <a:t>	$ 25,000</a:t>
                      </a:r>
                    </a:p>
                  </a:txBody>
                  <a:tcPr/>
                </a:tc>
                <a:tc>
                  <a:txBody>
                    <a:bodyPr/>
                    <a:lstStyle/>
                    <a:p>
                      <a:pPr algn="l">
                        <a:tabLst>
                          <a:tab pos="1484313" algn="r"/>
                          <a:tab pos="2630488" algn="r"/>
                        </a:tabLst>
                      </a:pPr>
                      <a:r>
                        <a:rPr lang="en-US" sz="1300" dirty="0"/>
                        <a:t>	0</a:t>
                      </a:r>
                    </a:p>
                  </a:txBody>
                  <a:tcPr/>
                </a:tc>
                <a:extLst>
                  <a:ext uri="{0D108BD9-81ED-4DB2-BD59-A6C34878D82A}">
                    <a16:rowId xmlns:a16="http://schemas.microsoft.com/office/drawing/2014/main" val="1013728637"/>
                  </a:ext>
                </a:extLst>
              </a:tr>
            </a:tbl>
          </a:graphicData>
        </a:graphic>
      </p:graphicFrame>
    </p:spTree>
    <p:extLst>
      <p:ext uri="{BB962C8B-B14F-4D97-AF65-F5344CB8AC3E}">
        <p14:creationId xmlns:p14="http://schemas.microsoft.com/office/powerpoint/2010/main" val="3726751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79650C-4557-4532-92D1-59DDDED4BC6F}"/>
              </a:ext>
            </a:extLst>
          </p:cNvPr>
          <p:cNvSpPr>
            <a:spLocks noGrp="1"/>
          </p:cNvSpPr>
          <p:nvPr>
            <p:ph type="title"/>
          </p:nvPr>
        </p:nvSpPr>
        <p:spPr/>
        <p:txBody>
          <a:bodyPr/>
          <a:lstStyle/>
          <a:p>
            <a:r>
              <a:rPr lang="en-US" b="1" dirty="0"/>
              <a:t>Recommendation #5</a:t>
            </a:r>
            <a:br>
              <a:rPr lang="en-US" dirty="0"/>
            </a:br>
            <a:r>
              <a:rPr lang="en-US" dirty="0"/>
              <a:t>Establish two traffic lanes around the Transfer Station building.</a:t>
            </a:r>
          </a:p>
        </p:txBody>
      </p:sp>
      <p:sp>
        <p:nvSpPr>
          <p:cNvPr id="5" name="Text Placeholder 4">
            <a:extLst>
              <a:ext uri="{FF2B5EF4-FFF2-40B4-BE49-F238E27FC236}">
                <a16:creationId xmlns:a16="http://schemas.microsoft.com/office/drawing/2014/main" id="{19ED39E1-61AE-49F0-853D-4FFA9ADB8C4C}"/>
              </a:ext>
            </a:extLst>
          </p:cNvPr>
          <p:cNvSpPr>
            <a:spLocks noGrp="1"/>
          </p:cNvSpPr>
          <p:nvPr>
            <p:ph type="body" idx="1"/>
          </p:nvPr>
        </p:nvSpPr>
        <p:spPr/>
        <p:txBody>
          <a:bodyPr/>
          <a:lstStyle/>
          <a:p>
            <a:r>
              <a:rPr lang="en-US" dirty="0"/>
              <a:t>The added lane will improve traffic flow on busy days.   </a:t>
            </a:r>
          </a:p>
        </p:txBody>
      </p:sp>
      <p:sp>
        <p:nvSpPr>
          <p:cNvPr id="3" name="Slide Number Placeholder 2">
            <a:extLst>
              <a:ext uri="{FF2B5EF4-FFF2-40B4-BE49-F238E27FC236}">
                <a16:creationId xmlns:a16="http://schemas.microsoft.com/office/drawing/2014/main" id="{C7F10E80-6064-4175-ADD7-BB9769E92F52}"/>
              </a:ext>
            </a:extLst>
          </p:cNvPr>
          <p:cNvSpPr>
            <a:spLocks noGrp="1"/>
          </p:cNvSpPr>
          <p:nvPr>
            <p:ph type="sldNum" sz="quarter" idx="12"/>
          </p:nvPr>
        </p:nvSpPr>
        <p:spPr/>
        <p:txBody>
          <a:bodyPr/>
          <a:lstStyle/>
          <a:p>
            <a:fld id="{086770AF-7FA7-485D-AEFE-EBB32DACF9DF}" type="slidenum">
              <a:rPr lang="en-US" smtClean="0"/>
              <a:pPr/>
              <a:t>40</a:t>
            </a:fld>
            <a:endParaRPr lang="en-US"/>
          </a:p>
        </p:txBody>
      </p:sp>
    </p:spTree>
    <p:extLst>
      <p:ext uri="{BB962C8B-B14F-4D97-AF65-F5344CB8AC3E}">
        <p14:creationId xmlns:p14="http://schemas.microsoft.com/office/powerpoint/2010/main" val="2009051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B6D753-67F6-44D9-AE99-CE6BBF1DA5BF}"/>
              </a:ext>
            </a:extLst>
          </p:cNvPr>
          <p:cNvSpPr>
            <a:spLocks noGrp="1"/>
          </p:cNvSpPr>
          <p:nvPr>
            <p:ph type="title"/>
          </p:nvPr>
        </p:nvSpPr>
        <p:spPr/>
        <p:txBody>
          <a:bodyPr/>
          <a:lstStyle/>
          <a:p>
            <a:r>
              <a:rPr lang="en-US" sz="3400" dirty="0"/>
              <a:t>Establish two traffic lanes around the TS building</a:t>
            </a:r>
          </a:p>
        </p:txBody>
      </p:sp>
      <p:sp>
        <p:nvSpPr>
          <p:cNvPr id="6" name="Content Placeholder 5">
            <a:extLst>
              <a:ext uri="{FF2B5EF4-FFF2-40B4-BE49-F238E27FC236}">
                <a16:creationId xmlns:a16="http://schemas.microsoft.com/office/drawing/2014/main" id="{F85D357C-AF32-4852-A41E-B604438D1EF2}"/>
              </a:ext>
            </a:extLst>
          </p:cNvPr>
          <p:cNvSpPr>
            <a:spLocks noGrp="1"/>
          </p:cNvSpPr>
          <p:nvPr>
            <p:ph idx="1"/>
          </p:nvPr>
        </p:nvSpPr>
        <p:spPr>
          <a:xfrm>
            <a:off x="114300" y="800101"/>
            <a:ext cx="8915400" cy="1333499"/>
          </a:xfrm>
        </p:spPr>
        <p:txBody>
          <a:bodyPr/>
          <a:lstStyle/>
          <a:p>
            <a:pPr lvl="1"/>
            <a:r>
              <a:rPr lang="en-US" dirty="0"/>
              <a:t>At little cost we can significantly improve traffic flow, especially on busy days when cars are lined up at the building entrance.</a:t>
            </a:r>
          </a:p>
        </p:txBody>
      </p:sp>
      <p:sp>
        <p:nvSpPr>
          <p:cNvPr id="4" name="Slide Number Placeholder 3">
            <a:extLst>
              <a:ext uri="{FF2B5EF4-FFF2-40B4-BE49-F238E27FC236}">
                <a16:creationId xmlns:a16="http://schemas.microsoft.com/office/drawing/2014/main" id="{4DC1B68A-F1B9-4EEC-893A-76860FC690CA}"/>
              </a:ext>
            </a:extLst>
          </p:cNvPr>
          <p:cNvSpPr>
            <a:spLocks noGrp="1"/>
          </p:cNvSpPr>
          <p:nvPr>
            <p:ph type="sldNum" sz="quarter" idx="12"/>
          </p:nvPr>
        </p:nvSpPr>
        <p:spPr/>
        <p:txBody>
          <a:bodyPr/>
          <a:lstStyle/>
          <a:p>
            <a:fld id="{086770AF-7FA7-485D-AEFE-EBB32DACF9DF}" type="slidenum">
              <a:rPr lang="en-US" smtClean="0"/>
              <a:pPr/>
              <a:t>41</a:t>
            </a:fld>
            <a:endParaRPr lang="en-US"/>
          </a:p>
        </p:txBody>
      </p:sp>
      <p:pic>
        <p:nvPicPr>
          <p:cNvPr id="3" name="Picture 2">
            <a:extLst>
              <a:ext uri="{FF2B5EF4-FFF2-40B4-BE49-F238E27FC236}">
                <a16:creationId xmlns:a16="http://schemas.microsoft.com/office/drawing/2014/main" id="{71D210BA-8967-481F-9B1B-F004E67B71F6}"/>
              </a:ext>
            </a:extLst>
          </p:cNvPr>
          <p:cNvPicPr>
            <a:picLocks noChangeAspect="1"/>
          </p:cNvPicPr>
          <p:nvPr/>
        </p:nvPicPr>
        <p:blipFill>
          <a:blip r:embed="rId2" cstate="print"/>
          <a:stretch>
            <a:fillRect/>
          </a:stretch>
        </p:blipFill>
        <p:spPr>
          <a:xfrm>
            <a:off x="800100" y="1638300"/>
            <a:ext cx="6019800" cy="4698110"/>
          </a:xfrm>
          <a:prstGeom prst="rect">
            <a:avLst/>
          </a:prstGeom>
        </p:spPr>
      </p:pic>
    </p:spTree>
    <p:extLst>
      <p:ext uri="{BB962C8B-B14F-4D97-AF65-F5344CB8AC3E}">
        <p14:creationId xmlns:p14="http://schemas.microsoft.com/office/powerpoint/2010/main" val="1006924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79650C-4557-4532-92D1-59DDDED4BC6F}"/>
              </a:ext>
            </a:extLst>
          </p:cNvPr>
          <p:cNvSpPr>
            <a:spLocks noGrp="1"/>
          </p:cNvSpPr>
          <p:nvPr>
            <p:ph type="title"/>
          </p:nvPr>
        </p:nvSpPr>
        <p:spPr/>
        <p:txBody>
          <a:bodyPr/>
          <a:lstStyle/>
          <a:p>
            <a:r>
              <a:rPr lang="en-US" b="1" dirty="0"/>
              <a:t>Recommendation #6 </a:t>
            </a:r>
            <a:br>
              <a:rPr lang="en-US" dirty="0"/>
            </a:br>
            <a:r>
              <a:rPr lang="en-US" dirty="0"/>
              <a:t>Budget for minor site work, minor building modifications, and contingencies.</a:t>
            </a:r>
          </a:p>
        </p:txBody>
      </p:sp>
      <p:sp>
        <p:nvSpPr>
          <p:cNvPr id="5" name="Text Placeholder 4">
            <a:extLst>
              <a:ext uri="{FF2B5EF4-FFF2-40B4-BE49-F238E27FC236}">
                <a16:creationId xmlns:a16="http://schemas.microsoft.com/office/drawing/2014/main" id="{19ED39E1-61AE-49F0-853D-4FFA9ADB8C4C}"/>
              </a:ext>
            </a:extLst>
          </p:cNvPr>
          <p:cNvSpPr>
            <a:spLocks noGrp="1"/>
          </p:cNvSpPr>
          <p:nvPr>
            <p:ph type="body" idx="1"/>
          </p:nvPr>
        </p:nvSpPr>
        <p:spPr/>
        <p:txBody>
          <a:bodyPr/>
          <a:lstStyle/>
          <a:p>
            <a:r>
              <a:rPr lang="en-US" dirty="0"/>
              <a:t>Needed by previous recommendations.</a:t>
            </a:r>
          </a:p>
        </p:txBody>
      </p:sp>
      <p:sp>
        <p:nvSpPr>
          <p:cNvPr id="3" name="Slide Number Placeholder 2">
            <a:extLst>
              <a:ext uri="{FF2B5EF4-FFF2-40B4-BE49-F238E27FC236}">
                <a16:creationId xmlns:a16="http://schemas.microsoft.com/office/drawing/2014/main" id="{C7F10E80-6064-4175-ADD7-BB9769E92F52}"/>
              </a:ext>
            </a:extLst>
          </p:cNvPr>
          <p:cNvSpPr>
            <a:spLocks noGrp="1"/>
          </p:cNvSpPr>
          <p:nvPr>
            <p:ph type="sldNum" sz="quarter" idx="12"/>
          </p:nvPr>
        </p:nvSpPr>
        <p:spPr/>
        <p:txBody>
          <a:bodyPr/>
          <a:lstStyle/>
          <a:p>
            <a:fld id="{086770AF-7FA7-485D-AEFE-EBB32DACF9DF}" type="slidenum">
              <a:rPr lang="en-US" smtClean="0"/>
              <a:pPr/>
              <a:t>42</a:t>
            </a:fld>
            <a:endParaRPr lang="en-US"/>
          </a:p>
        </p:txBody>
      </p:sp>
    </p:spTree>
    <p:extLst>
      <p:ext uri="{BB962C8B-B14F-4D97-AF65-F5344CB8AC3E}">
        <p14:creationId xmlns:p14="http://schemas.microsoft.com/office/powerpoint/2010/main" val="417213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063C44-55CB-4558-B3D0-2586139E9220}"/>
              </a:ext>
            </a:extLst>
          </p:cNvPr>
          <p:cNvSpPr>
            <a:spLocks noGrp="1"/>
          </p:cNvSpPr>
          <p:nvPr>
            <p:ph type="title"/>
          </p:nvPr>
        </p:nvSpPr>
        <p:spPr/>
        <p:txBody>
          <a:bodyPr/>
          <a:lstStyle/>
          <a:p>
            <a:r>
              <a:rPr lang="en-US" dirty="0"/>
              <a:t>Budget for site work, building mods, etc.</a:t>
            </a:r>
          </a:p>
        </p:txBody>
      </p:sp>
      <p:sp>
        <p:nvSpPr>
          <p:cNvPr id="6" name="Content Placeholder 5">
            <a:extLst>
              <a:ext uri="{FF2B5EF4-FFF2-40B4-BE49-F238E27FC236}">
                <a16:creationId xmlns:a16="http://schemas.microsoft.com/office/drawing/2014/main" id="{D1CA9728-772E-4A19-9532-AE501D71FC5F}"/>
              </a:ext>
            </a:extLst>
          </p:cNvPr>
          <p:cNvSpPr>
            <a:spLocks noGrp="1"/>
          </p:cNvSpPr>
          <p:nvPr>
            <p:ph idx="1"/>
          </p:nvPr>
        </p:nvSpPr>
        <p:spPr/>
        <p:txBody>
          <a:bodyPr>
            <a:normAutofit lnSpcReduction="10000"/>
          </a:bodyPr>
          <a:lstStyle/>
          <a:p>
            <a:pPr lvl="1"/>
            <a:r>
              <a:rPr lang="en-US" dirty="0"/>
              <a:t>The SWC recommends budgeting for the minor site work and building modifications needed to implement the other recommendations, and for contingencies, in other words the “unknown unknowns.”</a:t>
            </a:r>
          </a:p>
          <a:p>
            <a:pPr lvl="1"/>
            <a:r>
              <a:rPr lang="en-US" dirty="0"/>
              <a:t>Site work could include:</a:t>
            </a:r>
          </a:p>
          <a:p>
            <a:pPr lvl="2"/>
            <a:r>
              <a:rPr lang="en-US" dirty="0"/>
              <a:t>Regrading to allow for the 2</a:t>
            </a:r>
            <a:r>
              <a:rPr lang="en-US" baseline="30000" dirty="0"/>
              <a:t>nd</a:t>
            </a:r>
            <a:r>
              <a:rPr lang="en-US" dirty="0"/>
              <a:t> traffic lane.</a:t>
            </a:r>
          </a:p>
          <a:p>
            <a:pPr lvl="2"/>
            <a:r>
              <a:rPr lang="en-US" dirty="0"/>
              <a:t>Preparing a site for the mobile office container.</a:t>
            </a:r>
          </a:p>
          <a:p>
            <a:pPr lvl="2"/>
            <a:r>
              <a:rPr lang="en-US" dirty="0"/>
              <a:t>Preparing a site for the additional container needed to store large cardboard bales. </a:t>
            </a:r>
          </a:p>
          <a:p>
            <a:pPr lvl="1"/>
            <a:r>
              <a:rPr lang="en-US" dirty="0"/>
              <a:t>Building modifications could include:</a:t>
            </a:r>
          </a:p>
          <a:p>
            <a:pPr lvl="2"/>
            <a:r>
              <a:rPr lang="en-US" dirty="0"/>
              <a:t>Improved doorway into the cardboard recycling room.</a:t>
            </a:r>
          </a:p>
          <a:p>
            <a:pPr lvl="2"/>
            <a:r>
              <a:rPr lang="en-US" dirty="0"/>
              <a:t>Modifying the locations, if needed, of the current aluminum and plastic recycling windows.</a:t>
            </a:r>
          </a:p>
          <a:p>
            <a:pPr lvl="2"/>
            <a:r>
              <a:rPr lang="en-US" dirty="0"/>
              <a:t>Adding a doorway on the North side of the TS building for users who don’t want to drive through. </a:t>
            </a:r>
          </a:p>
        </p:txBody>
      </p:sp>
      <p:sp>
        <p:nvSpPr>
          <p:cNvPr id="4" name="Slide Number Placeholder 3">
            <a:extLst>
              <a:ext uri="{FF2B5EF4-FFF2-40B4-BE49-F238E27FC236}">
                <a16:creationId xmlns:a16="http://schemas.microsoft.com/office/drawing/2014/main" id="{44EE1FFC-9FD6-4143-BAEB-AA9A1E34DBE5}"/>
              </a:ext>
            </a:extLst>
          </p:cNvPr>
          <p:cNvSpPr>
            <a:spLocks noGrp="1"/>
          </p:cNvSpPr>
          <p:nvPr>
            <p:ph type="sldNum" sz="quarter" idx="12"/>
          </p:nvPr>
        </p:nvSpPr>
        <p:spPr/>
        <p:txBody>
          <a:bodyPr/>
          <a:lstStyle/>
          <a:p>
            <a:fld id="{086770AF-7FA7-485D-AEFE-EBB32DACF9DF}" type="slidenum">
              <a:rPr lang="en-US" smtClean="0"/>
              <a:pPr/>
              <a:t>43</a:t>
            </a:fld>
            <a:endParaRPr lang="en-US"/>
          </a:p>
        </p:txBody>
      </p:sp>
    </p:spTree>
    <p:extLst>
      <p:ext uri="{BB962C8B-B14F-4D97-AF65-F5344CB8AC3E}">
        <p14:creationId xmlns:p14="http://schemas.microsoft.com/office/powerpoint/2010/main" val="3106703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A38582-6BC6-476B-A955-54F78FC85162}"/>
              </a:ext>
            </a:extLst>
          </p:cNvPr>
          <p:cNvSpPr>
            <a:spLocks noGrp="1"/>
          </p:cNvSpPr>
          <p:nvPr>
            <p:ph type="title"/>
          </p:nvPr>
        </p:nvSpPr>
        <p:spPr/>
        <p:txBody>
          <a:bodyPr/>
          <a:lstStyle/>
          <a:p>
            <a:r>
              <a:rPr lang="en-US" dirty="0"/>
              <a:t>Price quotes and what’s next</a:t>
            </a:r>
          </a:p>
        </p:txBody>
      </p:sp>
      <p:sp>
        <p:nvSpPr>
          <p:cNvPr id="6" name="Text Placeholder 5">
            <a:extLst>
              <a:ext uri="{FF2B5EF4-FFF2-40B4-BE49-F238E27FC236}">
                <a16:creationId xmlns:a16="http://schemas.microsoft.com/office/drawing/2014/main" id="{34B4F60F-9FE7-481B-AAE4-929DA27B8D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527976-C7B0-4462-B3D0-8FBC2D41EB20}"/>
              </a:ext>
            </a:extLst>
          </p:cNvPr>
          <p:cNvSpPr>
            <a:spLocks noGrp="1"/>
          </p:cNvSpPr>
          <p:nvPr>
            <p:ph type="sldNum" sz="quarter" idx="12"/>
          </p:nvPr>
        </p:nvSpPr>
        <p:spPr/>
        <p:txBody>
          <a:bodyPr/>
          <a:lstStyle/>
          <a:p>
            <a:fld id="{086770AF-7FA7-485D-AEFE-EBB32DACF9DF}" type="slidenum">
              <a:rPr lang="en-US" smtClean="0"/>
              <a:pPr/>
              <a:t>44</a:t>
            </a:fld>
            <a:endParaRPr lang="en-US"/>
          </a:p>
        </p:txBody>
      </p:sp>
    </p:spTree>
    <p:extLst>
      <p:ext uri="{BB962C8B-B14F-4D97-AF65-F5344CB8AC3E}">
        <p14:creationId xmlns:p14="http://schemas.microsoft.com/office/powerpoint/2010/main" val="7736583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B8610-B735-4557-9BAC-AFE1B606FA21}"/>
              </a:ext>
            </a:extLst>
          </p:cNvPr>
          <p:cNvSpPr>
            <a:spLocks noGrp="1"/>
          </p:cNvSpPr>
          <p:nvPr>
            <p:ph type="title"/>
          </p:nvPr>
        </p:nvSpPr>
        <p:spPr/>
        <p:txBody>
          <a:bodyPr/>
          <a:lstStyle/>
          <a:p>
            <a:r>
              <a:rPr lang="en-US" dirty="0"/>
              <a:t>Price quotes: New compactor and hauling</a:t>
            </a:r>
          </a:p>
        </p:txBody>
      </p:sp>
      <p:sp>
        <p:nvSpPr>
          <p:cNvPr id="4" name="Slide Number Placeholder 3">
            <a:extLst>
              <a:ext uri="{FF2B5EF4-FFF2-40B4-BE49-F238E27FC236}">
                <a16:creationId xmlns:a16="http://schemas.microsoft.com/office/drawing/2014/main" id="{0F1C8CA9-4380-43E0-AA81-171E667110CA}"/>
              </a:ext>
            </a:extLst>
          </p:cNvPr>
          <p:cNvSpPr>
            <a:spLocks noGrp="1"/>
          </p:cNvSpPr>
          <p:nvPr>
            <p:ph type="sldNum" sz="quarter" idx="12"/>
          </p:nvPr>
        </p:nvSpPr>
        <p:spPr/>
        <p:txBody>
          <a:bodyPr/>
          <a:lstStyle/>
          <a:p>
            <a:fld id="{086770AF-7FA7-485D-AEFE-EBB32DACF9DF}" type="slidenum">
              <a:rPr lang="en-US" smtClean="0"/>
              <a:pPr/>
              <a:t>45</a:t>
            </a:fld>
            <a:endParaRPr lang="en-US"/>
          </a:p>
        </p:txBody>
      </p:sp>
      <p:graphicFrame>
        <p:nvGraphicFramePr>
          <p:cNvPr id="5" name="Table 4">
            <a:extLst>
              <a:ext uri="{FF2B5EF4-FFF2-40B4-BE49-F238E27FC236}">
                <a16:creationId xmlns:a16="http://schemas.microsoft.com/office/drawing/2014/main" id="{5B70DF98-0600-438B-B94D-5FAA12392D1F}"/>
              </a:ext>
            </a:extLst>
          </p:cNvPr>
          <p:cNvGraphicFramePr>
            <a:graphicFrameLocks noGrp="1"/>
          </p:cNvGraphicFramePr>
          <p:nvPr>
            <p:extLst>
              <p:ext uri="{D42A27DB-BD31-4B8C-83A1-F6EECF244321}">
                <p14:modId xmlns:p14="http://schemas.microsoft.com/office/powerpoint/2010/main" val="772949723"/>
              </p:ext>
            </p:extLst>
          </p:nvPr>
        </p:nvGraphicFramePr>
        <p:xfrm>
          <a:off x="304800" y="800101"/>
          <a:ext cx="8351519" cy="3977640"/>
        </p:xfrm>
        <a:graphic>
          <a:graphicData uri="http://schemas.openxmlformats.org/drawingml/2006/table">
            <a:tbl>
              <a:tblPr firstRow="1" bandRow="1">
                <a:tableStyleId>{5C22544A-7EE6-4342-B048-85BDC9FD1C3A}</a:tableStyleId>
              </a:tblPr>
              <a:tblGrid>
                <a:gridCol w="2979420">
                  <a:extLst>
                    <a:ext uri="{9D8B030D-6E8A-4147-A177-3AD203B41FA5}">
                      <a16:colId xmlns:a16="http://schemas.microsoft.com/office/drawing/2014/main" val="3919914561"/>
                    </a:ext>
                  </a:extLst>
                </a:gridCol>
                <a:gridCol w="1600200">
                  <a:extLst>
                    <a:ext uri="{9D8B030D-6E8A-4147-A177-3AD203B41FA5}">
                      <a16:colId xmlns:a16="http://schemas.microsoft.com/office/drawing/2014/main" val="3623588335"/>
                    </a:ext>
                  </a:extLst>
                </a:gridCol>
                <a:gridCol w="1066800">
                  <a:extLst>
                    <a:ext uri="{9D8B030D-6E8A-4147-A177-3AD203B41FA5}">
                      <a16:colId xmlns:a16="http://schemas.microsoft.com/office/drawing/2014/main" val="776146345"/>
                    </a:ext>
                  </a:extLst>
                </a:gridCol>
                <a:gridCol w="2705099">
                  <a:extLst>
                    <a:ext uri="{9D8B030D-6E8A-4147-A177-3AD203B41FA5}">
                      <a16:colId xmlns:a16="http://schemas.microsoft.com/office/drawing/2014/main" val="3058163948"/>
                    </a:ext>
                  </a:extLst>
                </a:gridCol>
              </a:tblGrid>
              <a:tr h="245055">
                <a:tc>
                  <a:txBody>
                    <a:bodyPr/>
                    <a:lstStyle/>
                    <a:p>
                      <a:r>
                        <a:rPr lang="en-US" dirty="0"/>
                        <a:t>What</a:t>
                      </a:r>
                    </a:p>
                  </a:txBody>
                  <a:tcPr/>
                </a:tc>
                <a:tc>
                  <a:txBody>
                    <a:bodyPr/>
                    <a:lstStyle/>
                    <a:p>
                      <a:r>
                        <a:rPr lang="en-US" dirty="0"/>
                        <a:t>From</a:t>
                      </a:r>
                    </a:p>
                  </a:txBody>
                  <a:tcPr/>
                </a:tc>
                <a:tc>
                  <a:txBody>
                    <a:bodyPr/>
                    <a:lstStyle/>
                    <a:p>
                      <a:pPr algn="ctr"/>
                      <a:r>
                        <a:rPr lang="en-US" dirty="0"/>
                        <a:t>Amount</a:t>
                      </a:r>
                    </a:p>
                  </a:txBody>
                  <a:tcPr/>
                </a:tc>
                <a:tc>
                  <a:txBody>
                    <a:bodyPr/>
                    <a:lstStyle/>
                    <a:p>
                      <a:r>
                        <a:rPr lang="en-US" dirty="0"/>
                        <a:t>Notes</a:t>
                      </a:r>
                    </a:p>
                  </a:txBody>
                  <a:tcPr/>
                </a:tc>
                <a:extLst>
                  <a:ext uri="{0D108BD9-81ED-4DB2-BD59-A6C34878D82A}">
                    <a16:rowId xmlns:a16="http://schemas.microsoft.com/office/drawing/2014/main" val="1331396505"/>
                  </a:ext>
                </a:extLst>
              </a:tr>
              <a:tr h="245055">
                <a:tc>
                  <a:txBody>
                    <a:bodyPr/>
                    <a:lstStyle/>
                    <a:p>
                      <a:r>
                        <a:rPr lang="en-US" dirty="0"/>
                        <a:t>Stationary Compactor (2 CY) - new</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Casella</a:t>
                      </a:r>
                    </a:p>
                  </a:txBody>
                  <a:tcPr/>
                </a:tc>
                <a:tc>
                  <a:txBody>
                    <a:bodyPr/>
                    <a:lstStyle/>
                    <a:p>
                      <a:pPr algn="ctr"/>
                      <a:r>
                        <a:rPr lang="en-US" dirty="0"/>
                        <a:t>$22k</a:t>
                      </a:r>
                    </a:p>
                  </a:txBody>
                  <a:tcPr/>
                </a:tc>
                <a:tc>
                  <a:txBody>
                    <a:bodyPr/>
                    <a:lstStyle/>
                    <a:p>
                      <a:r>
                        <a:rPr lang="en-US" dirty="0"/>
                        <a:t>Installed, with VFD</a:t>
                      </a:r>
                    </a:p>
                  </a:txBody>
                  <a:tcPr/>
                </a:tc>
                <a:extLst>
                  <a:ext uri="{0D108BD9-81ED-4DB2-BD59-A6C34878D82A}">
                    <a16:rowId xmlns:a16="http://schemas.microsoft.com/office/drawing/2014/main" val="4288376734"/>
                  </a:ext>
                </a:extLst>
              </a:tr>
              <a:tr h="245055">
                <a:tc>
                  <a:txBody>
                    <a:bodyPr/>
                    <a:lstStyle/>
                    <a:p>
                      <a:endParaRPr 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Dumpster Depot</a:t>
                      </a:r>
                    </a:p>
                  </a:txBody>
                  <a:tcPr/>
                </a:tc>
                <a:tc>
                  <a:txBody>
                    <a:bodyPr/>
                    <a:lstStyle/>
                    <a:p>
                      <a:pPr algn="ctr"/>
                      <a:r>
                        <a:rPr lang="en-US" dirty="0"/>
                        <a:t>$16 – 18k</a:t>
                      </a:r>
                    </a:p>
                  </a:txBody>
                  <a:tcPr/>
                </a:tc>
                <a:tc>
                  <a:txBody>
                    <a:bodyPr/>
                    <a:lstStyle/>
                    <a:p>
                      <a:r>
                        <a:rPr lang="en-US" dirty="0"/>
                        <a:t>Installed, with VFD</a:t>
                      </a:r>
                    </a:p>
                  </a:txBody>
                  <a:tcPr/>
                </a:tc>
                <a:extLst>
                  <a:ext uri="{0D108BD9-81ED-4DB2-BD59-A6C34878D82A}">
                    <a16:rowId xmlns:a16="http://schemas.microsoft.com/office/drawing/2014/main" val="589665821"/>
                  </a:ext>
                </a:extLst>
              </a:tr>
              <a:tr h="414709">
                <a:tc>
                  <a:txBody>
                    <a:bodyPr/>
                    <a:lstStyle/>
                    <a:p>
                      <a:endParaRPr lang="en-US" dirty="0"/>
                    </a:p>
                  </a:txBody>
                  <a:tcPr/>
                </a:tc>
                <a:tc>
                  <a:txBody>
                    <a:bodyPr/>
                    <a:lstStyle/>
                    <a:p>
                      <a:r>
                        <a:rPr lang="en-US" dirty="0"/>
                        <a:t>Recycling Mechanical</a:t>
                      </a:r>
                    </a:p>
                  </a:txBody>
                  <a:tcPr/>
                </a:tc>
                <a:tc>
                  <a:txBody>
                    <a:bodyPr/>
                    <a:lstStyle/>
                    <a:p>
                      <a:pPr algn="ctr"/>
                      <a:r>
                        <a:rPr lang="en-US" dirty="0"/>
                        <a:t>$18.5k</a:t>
                      </a:r>
                    </a:p>
                  </a:txBody>
                  <a:tcPr/>
                </a:tc>
                <a:tc>
                  <a:txBody>
                    <a:bodyPr/>
                    <a:lstStyle/>
                    <a:p>
                      <a:r>
                        <a:rPr lang="en-US" dirty="0"/>
                        <a:t>Installed, with VFD</a:t>
                      </a:r>
                    </a:p>
                  </a:txBody>
                  <a:tcPr/>
                </a:tc>
                <a:extLst>
                  <a:ext uri="{0D108BD9-81ED-4DB2-BD59-A6C34878D82A}">
                    <a16:rowId xmlns:a16="http://schemas.microsoft.com/office/drawing/2014/main" val="242126392"/>
                  </a:ext>
                </a:extLst>
              </a:tr>
              <a:tr h="4147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Compactor (2 CY) - used</a:t>
                      </a:r>
                    </a:p>
                    <a:p>
                      <a:endParaRPr lang="en-US" dirty="0"/>
                    </a:p>
                  </a:txBody>
                  <a:tcPr/>
                </a:tc>
                <a:tc>
                  <a:txBody>
                    <a:bodyPr/>
                    <a:lstStyle/>
                    <a:p>
                      <a:r>
                        <a:rPr lang="en-US" dirty="0"/>
                        <a:t>Recycling Mechanical</a:t>
                      </a:r>
                    </a:p>
                  </a:txBody>
                  <a:tcPr/>
                </a:tc>
                <a:tc>
                  <a:txBody>
                    <a:bodyPr/>
                    <a:lstStyle/>
                    <a:p>
                      <a:pPr algn="ctr"/>
                      <a:r>
                        <a:rPr lang="en-US" dirty="0"/>
                        <a:t>$12k</a:t>
                      </a:r>
                    </a:p>
                  </a:txBody>
                  <a:tcPr/>
                </a:tc>
                <a:tc>
                  <a:txBody>
                    <a:bodyPr/>
                    <a:lstStyle/>
                    <a:p>
                      <a:r>
                        <a:rPr lang="en-US" dirty="0"/>
                        <a:t>Installed, with VFD</a:t>
                      </a:r>
                    </a:p>
                  </a:txBody>
                  <a:tcPr/>
                </a:tc>
                <a:extLst>
                  <a:ext uri="{0D108BD9-81ED-4DB2-BD59-A6C34878D82A}">
                    <a16:rowId xmlns:a16="http://schemas.microsoft.com/office/drawing/2014/main" val="2735052888"/>
                  </a:ext>
                </a:extLst>
              </a:tr>
              <a:tr h="245055">
                <a:tc>
                  <a:txBody>
                    <a:bodyPr/>
                    <a:lstStyle/>
                    <a:p>
                      <a:r>
                        <a:rPr lang="en-US" dirty="0"/>
                        <a:t>Compactor (2 CY) - rental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Casella</a:t>
                      </a:r>
                    </a:p>
                  </a:txBody>
                  <a:tcPr/>
                </a:tc>
                <a:tc>
                  <a:txBody>
                    <a:bodyPr/>
                    <a:lstStyle/>
                    <a:p>
                      <a:pPr algn="ctr"/>
                      <a:r>
                        <a:rPr lang="en-US" dirty="0"/>
                        <a:t>$628/mo.</a:t>
                      </a:r>
                    </a:p>
                  </a:txBody>
                  <a:tcPr/>
                </a:tc>
                <a:tc>
                  <a:txBody>
                    <a:bodyPr/>
                    <a:lstStyle/>
                    <a:p>
                      <a:r>
                        <a:rPr lang="en-US" dirty="0"/>
                        <a:t>Installed, with VFD</a:t>
                      </a:r>
                    </a:p>
                  </a:txBody>
                  <a:tcPr/>
                </a:tc>
                <a:extLst>
                  <a:ext uri="{0D108BD9-81ED-4DB2-BD59-A6C34878D82A}">
                    <a16:rowId xmlns:a16="http://schemas.microsoft.com/office/drawing/2014/main" val="1821130156"/>
                  </a:ext>
                </a:extLst>
              </a:tr>
              <a:tr h="245055">
                <a:tc>
                  <a:txBody>
                    <a:bodyPr/>
                    <a:lstStyle/>
                    <a:p>
                      <a:r>
                        <a:rPr lang="en-US" dirty="0"/>
                        <a:t>Trash Container (40 CY) - rental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Casella</a:t>
                      </a:r>
                    </a:p>
                  </a:txBody>
                  <a:tcPr/>
                </a:tc>
                <a:tc>
                  <a:txBody>
                    <a:bodyPr/>
                    <a:lstStyle/>
                    <a:p>
                      <a:pPr algn="ctr"/>
                      <a:r>
                        <a:rPr lang="en-US" dirty="0"/>
                        <a:t>$175/mo.</a:t>
                      </a:r>
                    </a:p>
                  </a:txBody>
                  <a:tcPr/>
                </a:tc>
                <a:tc>
                  <a:txBody>
                    <a:bodyPr/>
                    <a:lstStyle/>
                    <a:p>
                      <a:r>
                        <a:rPr lang="en-US" dirty="0"/>
                        <a:t>~ Twice current truck capacity </a:t>
                      </a:r>
                    </a:p>
                  </a:txBody>
                  <a:tcPr/>
                </a:tc>
                <a:extLst>
                  <a:ext uri="{0D108BD9-81ED-4DB2-BD59-A6C34878D82A}">
                    <a16:rowId xmlns:a16="http://schemas.microsoft.com/office/drawing/2014/main" val="2334958387"/>
                  </a:ext>
                </a:extLst>
              </a:tr>
              <a:tr h="245055">
                <a:tc>
                  <a:txBody>
                    <a:bodyPr/>
                    <a:lstStyle/>
                    <a:p>
                      <a:endParaRPr 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Dumpster Depot</a:t>
                      </a:r>
                    </a:p>
                  </a:txBody>
                  <a:tcPr/>
                </a:tc>
                <a:tc>
                  <a:txBody>
                    <a:bodyPr/>
                    <a:lstStyle/>
                    <a:p>
                      <a:pPr algn="ctr"/>
                      <a:r>
                        <a:rPr lang="en-US" dirty="0"/>
                        <a:t>$120/mo.</a:t>
                      </a:r>
                    </a:p>
                  </a:txBody>
                  <a:tcPr/>
                </a:tc>
                <a:tc>
                  <a:txBody>
                    <a:bodyPr/>
                    <a:lstStyle/>
                    <a:p>
                      <a:r>
                        <a:rPr lang="en-US" dirty="0"/>
                        <a:t>~ Twice current truck capacity </a:t>
                      </a:r>
                    </a:p>
                  </a:txBody>
                  <a:tcPr/>
                </a:tc>
                <a:extLst>
                  <a:ext uri="{0D108BD9-81ED-4DB2-BD59-A6C34878D82A}">
                    <a16:rowId xmlns:a16="http://schemas.microsoft.com/office/drawing/2014/main" val="3527331428"/>
                  </a:ext>
                </a:extLst>
              </a:tr>
              <a:tr h="245055">
                <a:tc>
                  <a:txBody>
                    <a:bodyPr/>
                    <a:lstStyle/>
                    <a:p>
                      <a:r>
                        <a:rPr lang="en-US" dirty="0"/>
                        <a:t>Hauling charge – to/from Wheelabrator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Casella</a:t>
                      </a:r>
                    </a:p>
                  </a:txBody>
                  <a:tcPr/>
                </a:tc>
                <a:tc>
                  <a:txBody>
                    <a:bodyPr/>
                    <a:lstStyle/>
                    <a:p>
                      <a:pPr algn="ctr"/>
                      <a:r>
                        <a:rPr lang="en-US" dirty="0"/>
                        <a:t>$288/trip</a:t>
                      </a:r>
                    </a:p>
                  </a:txBody>
                  <a:tcPr/>
                </a:tc>
                <a:tc>
                  <a:txBody>
                    <a:bodyPr/>
                    <a:lstStyle/>
                    <a:p>
                      <a:r>
                        <a:rPr lang="en-US" dirty="0"/>
                        <a:t>5 year contract</a:t>
                      </a:r>
                    </a:p>
                  </a:txBody>
                  <a:tcPr/>
                </a:tc>
                <a:extLst>
                  <a:ext uri="{0D108BD9-81ED-4DB2-BD59-A6C34878D82A}">
                    <a16:rowId xmlns:a16="http://schemas.microsoft.com/office/drawing/2014/main" val="4230250682"/>
                  </a:ext>
                </a:extLst>
              </a:tr>
              <a:tr h="245055">
                <a:tc>
                  <a:txBody>
                    <a:bodyPr/>
                    <a:lstStyle/>
                    <a:p>
                      <a:endParaRPr 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Dumpster Depot</a:t>
                      </a:r>
                    </a:p>
                  </a:txBody>
                  <a:tcPr/>
                </a:tc>
                <a:tc>
                  <a:txBody>
                    <a:bodyPr/>
                    <a:lstStyle/>
                    <a:p>
                      <a:pPr algn="ctr"/>
                      <a:r>
                        <a:rPr lang="en-US" dirty="0"/>
                        <a:t>$220/trip</a:t>
                      </a:r>
                    </a:p>
                  </a:txBody>
                  <a:tcPr/>
                </a:tc>
                <a:tc>
                  <a:txBody>
                    <a:bodyPr/>
                    <a:lstStyle/>
                    <a:p>
                      <a:r>
                        <a:rPr lang="en-US" dirty="0"/>
                        <a:t>2 or 3 year contract</a:t>
                      </a:r>
                    </a:p>
                  </a:txBody>
                  <a:tcPr/>
                </a:tc>
                <a:extLst>
                  <a:ext uri="{0D108BD9-81ED-4DB2-BD59-A6C34878D82A}">
                    <a16:rowId xmlns:a16="http://schemas.microsoft.com/office/drawing/2014/main" val="4035565637"/>
                  </a:ext>
                </a:extLst>
              </a:tr>
              <a:tr h="24505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Upgrade electrical service to 400A</a:t>
                      </a:r>
                    </a:p>
                  </a:txBody>
                  <a:tcPr/>
                </a:tc>
                <a:tc>
                  <a:txBody>
                    <a:bodyPr/>
                    <a:lstStyle/>
                    <a:p>
                      <a:r>
                        <a:rPr lang="en-US" dirty="0"/>
                        <a:t>Unitil</a:t>
                      </a:r>
                    </a:p>
                  </a:txBody>
                  <a:tcPr/>
                </a:tc>
                <a:tc>
                  <a:txBody>
                    <a:bodyPr/>
                    <a:lstStyle/>
                    <a:p>
                      <a:pPr algn="ctr"/>
                      <a:r>
                        <a:rPr lang="en-US" dirty="0"/>
                        <a:t>$22K</a:t>
                      </a:r>
                    </a:p>
                  </a:txBody>
                  <a:tcPr/>
                </a:tc>
                <a:tc>
                  <a:txBody>
                    <a:bodyPr/>
                    <a:lstStyle/>
                    <a:p>
                      <a:r>
                        <a:rPr lang="en-US" dirty="0"/>
                        <a:t>Needed for new compactor</a:t>
                      </a:r>
                    </a:p>
                  </a:txBody>
                  <a:tcPr/>
                </a:tc>
                <a:extLst>
                  <a:ext uri="{0D108BD9-81ED-4DB2-BD59-A6C34878D82A}">
                    <a16:rowId xmlns:a16="http://schemas.microsoft.com/office/drawing/2014/main" val="4277346181"/>
                  </a:ext>
                </a:extLst>
              </a:tr>
              <a:tr h="24505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Compactor (4 CY) and container</a:t>
                      </a:r>
                    </a:p>
                  </a:txBody>
                  <a:tcPr/>
                </a:tc>
                <a:tc>
                  <a:txBody>
                    <a:bodyPr/>
                    <a:lstStyle/>
                    <a:p>
                      <a:r>
                        <a:rPr lang="en-US" dirty="0"/>
                        <a:t>Maguire Equipment</a:t>
                      </a:r>
                    </a:p>
                  </a:txBody>
                  <a:tcPr/>
                </a:tc>
                <a:tc>
                  <a:txBody>
                    <a:bodyPr/>
                    <a:lstStyle/>
                    <a:p>
                      <a:pPr algn="ctr"/>
                      <a:r>
                        <a:rPr lang="en-US" dirty="0"/>
                        <a:t>$33k</a:t>
                      </a:r>
                    </a:p>
                  </a:txBody>
                  <a:tcPr/>
                </a:tc>
                <a:tc>
                  <a:txBody>
                    <a:bodyPr/>
                    <a:lstStyle/>
                    <a:p>
                      <a:r>
                        <a:rPr lang="en-US" dirty="0"/>
                        <a:t>Installed, with VFD</a:t>
                      </a:r>
                    </a:p>
                  </a:txBody>
                  <a:tcPr/>
                </a:tc>
                <a:extLst>
                  <a:ext uri="{0D108BD9-81ED-4DB2-BD59-A6C34878D82A}">
                    <a16:rowId xmlns:a16="http://schemas.microsoft.com/office/drawing/2014/main" val="2806864809"/>
                  </a:ext>
                </a:extLst>
              </a:tr>
            </a:tbl>
          </a:graphicData>
        </a:graphic>
      </p:graphicFrame>
      <p:sp>
        <p:nvSpPr>
          <p:cNvPr id="6" name="TextBox 5">
            <a:extLst>
              <a:ext uri="{FF2B5EF4-FFF2-40B4-BE49-F238E27FC236}">
                <a16:creationId xmlns:a16="http://schemas.microsoft.com/office/drawing/2014/main" id="{6FC35AE6-8D93-4905-AAD0-A87003F8C8A8}"/>
              </a:ext>
            </a:extLst>
          </p:cNvPr>
          <p:cNvSpPr txBox="1"/>
          <p:nvPr/>
        </p:nvSpPr>
        <p:spPr>
          <a:xfrm>
            <a:off x="228600" y="5715000"/>
            <a:ext cx="7467600" cy="307777"/>
          </a:xfrm>
          <a:prstGeom prst="rect">
            <a:avLst/>
          </a:prstGeom>
          <a:noFill/>
        </p:spPr>
        <p:txBody>
          <a:bodyPr wrap="square" rtlCol="0">
            <a:spAutoFit/>
          </a:bodyPr>
          <a:lstStyle/>
          <a:p>
            <a:r>
              <a:rPr lang="en-US" sz="1400" dirty="0"/>
              <a:t>Note:  Trash tipping fee of $67/ton will not change until end of our current Wheelabrator contract. </a:t>
            </a:r>
          </a:p>
        </p:txBody>
      </p:sp>
    </p:spTree>
    <p:extLst>
      <p:ext uri="{BB962C8B-B14F-4D97-AF65-F5344CB8AC3E}">
        <p14:creationId xmlns:p14="http://schemas.microsoft.com/office/powerpoint/2010/main" val="3359153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B8610-B735-4557-9BAC-AFE1B606FA21}"/>
              </a:ext>
            </a:extLst>
          </p:cNvPr>
          <p:cNvSpPr>
            <a:spLocks noGrp="1"/>
          </p:cNvSpPr>
          <p:nvPr>
            <p:ph type="title"/>
          </p:nvPr>
        </p:nvSpPr>
        <p:spPr/>
        <p:txBody>
          <a:bodyPr/>
          <a:lstStyle/>
          <a:p>
            <a:r>
              <a:rPr lang="en-US" dirty="0"/>
              <a:t>Price quotes: Cardboard recycling and other</a:t>
            </a:r>
          </a:p>
        </p:txBody>
      </p:sp>
      <p:sp>
        <p:nvSpPr>
          <p:cNvPr id="4" name="Slide Number Placeholder 3">
            <a:extLst>
              <a:ext uri="{FF2B5EF4-FFF2-40B4-BE49-F238E27FC236}">
                <a16:creationId xmlns:a16="http://schemas.microsoft.com/office/drawing/2014/main" id="{0F1C8CA9-4380-43E0-AA81-171E667110CA}"/>
              </a:ext>
            </a:extLst>
          </p:cNvPr>
          <p:cNvSpPr>
            <a:spLocks noGrp="1"/>
          </p:cNvSpPr>
          <p:nvPr>
            <p:ph type="sldNum" sz="quarter" idx="12"/>
          </p:nvPr>
        </p:nvSpPr>
        <p:spPr/>
        <p:txBody>
          <a:bodyPr/>
          <a:lstStyle/>
          <a:p>
            <a:fld id="{086770AF-7FA7-485D-AEFE-EBB32DACF9DF}" type="slidenum">
              <a:rPr lang="en-US" smtClean="0"/>
              <a:pPr/>
              <a:t>46</a:t>
            </a:fld>
            <a:endParaRPr lang="en-US"/>
          </a:p>
        </p:txBody>
      </p:sp>
      <p:graphicFrame>
        <p:nvGraphicFramePr>
          <p:cNvPr id="5" name="Table 4">
            <a:extLst>
              <a:ext uri="{FF2B5EF4-FFF2-40B4-BE49-F238E27FC236}">
                <a16:creationId xmlns:a16="http://schemas.microsoft.com/office/drawing/2014/main" id="{5B70DF98-0600-438B-B94D-5FAA12392D1F}"/>
              </a:ext>
            </a:extLst>
          </p:cNvPr>
          <p:cNvGraphicFramePr>
            <a:graphicFrameLocks noGrp="1"/>
          </p:cNvGraphicFramePr>
          <p:nvPr>
            <p:extLst>
              <p:ext uri="{D42A27DB-BD31-4B8C-83A1-F6EECF244321}">
                <p14:modId xmlns:p14="http://schemas.microsoft.com/office/powerpoint/2010/main" val="3624087795"/>
              </p:ext>
            </p:extLst>
          </p:nvPr>
        </p:nvGraphicFramePr>
        <p:xfrm>
          <a:off x="304800" y="800100"/>
          <a:ext cx="8496299" cy="3383280"/>
        </p:xfrm>
        <a:graphic>
          <a:graphicData uri="http://schemas.openxmlformats.org/drawingml/2006/table">
            <a:tbl>
              <a:tblPr firstRow="1" bandRow="1">
                <a:tableStyleId>{5C22544A-7EE6-4342-B048-85BDC9FD1C3A}</a:tableStyleId>
              </a:tblPr>
              <a:tblGrid>
                <a:gridCol w="3009900">
                  <a:extLst>
                    <a:ext uri="{9D8B030D-6E8A-4147-A177-3AD203B41FA5}">
                      <a16:colId xmlns:a16="http://schemas.microsoft.com/office/drawing/2014/main" val="1049946728"/>
                    </a:ext>
                  </a:extLst>
                </a:gridCol>
                <a:gridCol w="1752600">
                  <a:extLst>
                    <a:ext uri="{9D8B030D-6E8A-4147-A177-3AD203B41FA5}">
                      <a16:colId xmlns:a16="http://schemas.microsoft.com/office/drawing/2014/main" val="3623588335"/>
                    </a:ext>
                  </a:extLst>
                </a:gridCol>
                <a:gridCol w="952500">
                  <a:extLst>
                    <a:ext uri="{9D8B030D-6E8A-4147-A177-3AD203B41FA5}">
                      <a16:colId xmlns:a16="http://schemas.microsoft.com/office/drawing/2014/main" val="776146345"/>
                    </a:ext>
                  </a:extLst>
                </a:gridCol>
                <a:gridCol w="2781299">
                  <a:extLst>
                    <a:ext uri="{9D8B030D-6E8A-4147-A177-3AD203B41FA5}">
                      <a16:colId xmlns:a16="http://schemas.microsoft.com/office/drawing/2014/main" val="3058163948"/>
                    </a:ext>
                  </a:extLst>
                </a:gridCol>
              </a:tblGrid>
              <a:tr h="254593">
                <a:tc>
                  <a:txBody>
                    <a:bodyPr/>
                    <a:lstStyle/>
                    <a:p>
                      <a:r>
                        <a:rPr lang="en-US" dirty="0"/>
                        <a:t>What</a:t>
                      </a:r>
                    </a:p>
                  </a:txBody>
                  <a:tcPr/>
                </a:tc>
                <a:tc>
                  <a:txBody>
                    <a:bodyPr/>
                    <a:lstStyle/>
                    <a:p>
                      <a:r>
                        <a:rPr lang="en-US" dirty="0"/>
                        <a:t>From</a:t>
                      </a:r>
                    </a:p>
                  </a:txBody>
                  <a:tcPr/>
                </a:tc>
                <a:tc>
                  <a:txBody>
                    <a:bodyPr/>
                    <a:lstStyle/>
                    <a:p>
                      <a:pPr algn="ctr"/>
                      <a:r>
                        <a:rPr lang="en-US" dirty="0"/>
                        <a:t>Amount</a:t>
                      </a:r>
                    </a:p>
                  </a:txBody>
                  <a:tcPr/>
                </a:tc>
                <a:tc>
                  <a:txBody>
                    <a:bodyPr/>
                    <a:lstStyle/>
                    <a:p>
                      <a:r>
                        <a:rPr lang="en-US" dirty="0"/>
                        <a:t>Notes</a:t>
                      </a:r>
                    </a:p>
                  </a:txBody>
                  <a:tcPr/>
                </a:tc>
                <a:extLst>
                  <a:ext uri="{0D108BD9-81ED-4DB2-BD59-A6C34878D82A}">
                    <a16:rowId xmlns:a16="http://schemas.microsoft.com/office/drawing/2014/main" val="1331396505"/>
                  </a:ext>
                </a:extLst>
              </a:tr>
              <a:tr h="254593">
                <a:tc>
                  <a:txBody>
                    <a:bodyPr/>
                    <a:lstStyle/>
                    <a:p>
                      <a:r>
                        <a:rPr lang="en-US" dirty="0"/>
                        <a:t>60-inch baler - new</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Recycling Mechanical</a:t>
                      </a:r>
                    </a:p>
                  </a:txBody>
                  <a:tcPr/>
                </a:tc>
                <a:tc>
                  <a:txBody>
                    <a:bodyPr/>
                    <a:lstStyle/>
                    <a:p>
                      <a:pPr algn="ctr"/>
                      <a:r>
                        <a:rPr lang="en-US" dirty="0"/>
                        <a:t>$12k</a:t>
                      </a:r>
                    </a:p>
                  </a:txBody>
                  <a:tcPr/>
                </a:tc>
                <a:tc>
                  <a:txBody>
                    <a:bodyPr/>
                    <a:lstStyle/>
                    <a:p>
                      <a:r>
                        <a:rPr lang="en-US" dirty="0"/>
                        <a:t>Installed, with VFD</a:t>
                      </a:r>
                    </a:p>
                  </a:txBody>
                  <a:tcPr/>
                </a:tc>
                <a:extLst>
                  <a:ext uri="{0D108BD9-81ED-4DB2-BD59-A6C34878D82A}">
                    <a16:rowId xmlns:a16="http://schemas.microsoft.com/office/drawing/2014/main" val="2492555153"/>
                  </a:ext>
                </a:extLst>
              </a:tr>
              <a:tr h="254593">
                <a:tc>
                  <a:txBody>
                    <a:bodyPr/>
                    <a:lstStyle/>
                    <a:p>
                      <a:endParaRPr lang="en-US" dirty="0"/>
                    </a:p>
                  </a:txBody>
                  <a:tcPr/>
                </a:tc>
                <a:tc>
                  <a:txBody>
                    <a:bodyPr/>
                    <a:lstStyle/>
                    <a:p>
                      <a:r>
                        <a:rPr lang="en-US" dirty="0"/>
                        <a:t>Casella</a:t>
                      </a:r>
                    </a:p>
                  </a:txBody>
                  <a:tcPr/>
                </a:tc>
                <a:tc>
                  <a:txBody>
                    <a:bodyPr/>
                    <a:lstStyle/>
                    <a:p>
                      <a:pPr algn="ctr"/>
                      <a:r>
                        <a:rPr lang="en-US" dirty="0"/>
                        <a:t>$10k</a:t>
                      </a:r>
                    </a:p>
                  </a:txBody>
                  <a:tcPr/>
                </a:tc>
                <a:tc>
                  <a:txBody>
                    <a:bodyPr/>
                    <a:lstStyle/>
                    <a:p>
                      <a:r>
                        <a:rPr lang="en-US" dirty="0"/>
                        <a:t>Installed, with VFD</a:t>
                      </a:r>
                    </a:p>
                  </a:txBody>
                  <a:tcPr/>
                </a:tc>
                <a:extLst>
                  <a:ext uri="{0D108BD9-81ED-4DB2-BD59-A6C34878D82A}">
                    <a16:rowId xmlns:a16="http://schemas.microsoft.com/office/drawing/2014/main" val="693625932"/>
                  </a:ext>
                </a:extLst>
              </a:tr>
              <a:tr h="254593">
                <a:tc>
                  <a:txBody>
                    <a:bodyPr/>
                    <a:lstStyle/>
                    <a:p>
                      <a:endParaRPr lang="en-US" dirty="0"/>
                    </a:p>
                  </a:txBody>
                  <a:tcPr/>
                </a:tc>
                <a:tc>
                  <a:txBody>
                    <a:bodyPr/>
                    <a:lstStyle/>
                    <a:p>
                      <a:r>
                        <a:rPr lang="en-US" dirty="0"/>
                        <a:t>Maguire Equipment</a:t>
                      </a:r>
                    </a:p>
                  </a:txBody>
                  <a:tcPr/>
                </a:tc>
                <a:tc>
                  <a:txBody>
                    <a:bodyPr/>
                    <a:lstStyle/>
                    <a:p>
                      <a:pPr algn="ctr"/>
                      <a:r>
                        <a:rPr lang="en-US" dirty="0"/>
                        <a:t>$10k</a:t>
                      </a:r>
                    </a:p>
                  </a:txBody>
                  <a:tcPr/>
                </a:tc>
                <a:tc>
                  <a:txBody>
                    <a:bodyPr/>
                    <a:lstStyle/>
                    <a:p>
                      <a:r>
                        <a:rPr lang="en-US" dirty="0"/>
                        <a:t>Installed, with VFD</a:t>
                      </a:r>
                    </a:p>
                  </a:txBody>
                  <a:tcPr/>
                </a:tc>
                <a:extLst>
                  <a:ext uri="{0D108BD9-81ED-4DB2-BD59-A6C34878D82A}">
                    <a16:rowId xmlns:a16="http://schemas.microsoft.com/office/drawing/2014/main" val="3998716549"/>
                  </a:ext>
                </a:extLst>
              </a:tr>
              <a:tr h="254593">
                <a:tc>
                  <a:txBody>
                    <a:bodyPr/>
                    <a:lstStyle/>
                    <a:p>
                      <a:r>
                        <a:rPr lang="en-US" dirty="0"/>
                        <a:t>60-inch baler - used</a:t>
                      </a:r>
                    </a:p>
                  </a:txBody>
                  <a:tcPr/>
                </a:tc>
                <a:tc>
                  <a:txBody>
                    <a:bodyPr/>
                    <a:lstStyle/>
                    <a:p>
                      <a:r>
                        <a:rPr lang="en-US" dirty="0"/>
                        <a:t>Recycling Mechanical</a:t>
                      </a:r>
                    </a:p>
                  </a:txBody>
                  <a:tcPr/>
                </a:tc>
                <a:tc>
                  <a:txBody>
                    <a:bodyPr/>
                    <a:lstStyle/>
                    <a:p>
                      <a:pPr algn="ctr"/>
                      <a:r>
                        <a:rPr lang="en-US" dirty="0"/>
                        <a:t>$5.5k</a:t>
                      </a:r>
                    </a:p>
                  </a:txBody>
                  <a:tcPr/>
                </a:tc>
                <a:tc>
                  <a:txBody>
                    <a:bodyPr/>
                    <a:lstStyle/>
                    <a:p>
                      <a:r>
                        <a:rPr lang="en-US" dirty="0"/>
                        <a:t>Installed, with VFD</a:t>
                      </a:r>
                    </a:p>
                  </a:txBody>
                  <a:tcPr/>
                </a:tc>
                <a:extLst>
                  <a:ext uri="{0D108BD9-81ED-4DB2-BD59-A6C34878D82A}">
                    <a16:rowId xmlns:a16="http://schemas.microsoft.com/office/drawing/2014/main" val="1389819625"/>
                  </a:ext>
                </a:extLst>
              </a:tr>
              <a:tr h="25459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60-inch baler – rental</a:t>
                      </a:r>
                    </a:p>
                  </a:txBody>
                  <a:tcPr/>
                </a:tc>
                <a:tc>
                  <a:txBody>
                    <a:bodyPr/>
                    <a:lstStyle/>
                    <a:p>
                      <a:r>
                        <a:rPr lang="en-US" dirty="0"/>
                        <a:t>Casella</a:t>
                      </a:r>
                    </a:p>
                  </a:txBody>
                  <a:tcPr/>
                </a:tc>
                <a:tc>
                  <a:txBody>
                    <a:bodyPr/>
                    <a:lstStyle/>
                    <a:p>
                      <a:pPr algn="ctr"/>
                      <a:r>
                        <a:rPr lang="en-US" dirty="0"/>
                        <a:t>$450</a:t>
                      </a:r>
                      <a:r>
                        <a:rPr lang="en-US"/>
                        <a:t>/mo.</a:t>
                      </a:r>
                      <a:endParaRPr lang="en-US" dirty="0"/>
                    </a:p>
                  </a:txBody>
                  <a:tcPr/>
                </a:tc>
                <a:tc>
                  <a:txBody>
                    <a:bodyPr/>
                    <a:lstStyle/>
                    <a:p>
                      <a:endParaRPr lang="en-US" dirty="0"/>
                    </a:p>
                  </a:txBody>
                  <a:tcPr/>
                </a:tc>
                <a:extLst>
                  <a:ext uri="{0D108BD9-81ED-4DB2-BD59-A6C34878D82A}">
                    <a16:rowId xmlns:a16="http://schemas.microsoft.com/office/drawing/2014/main" val="358990558"/>
                  </a:ext>
                </a:extLst>
              </a:tr>
              <a:tr h="25459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Ground storage container</a:t>
                      </a:r>
                    </a:p>
                  </a:txBody>
                  <a:tcPr/>
                </a:tc>
                <a:tc>
                  <a:txBody>
                    <a:bodyPr/>
                    <a:lstStyle/>
                    <a:p>
                      <a:r>
                        <a:rPr lang="en-US" dirty="0"/>
                        <a:t>NRRA</a:t>
                      </a:r>
                    </a:p>
                  </a:txBody>
                  <a:tcPr/>
                </a:tc>
                <a:tc>
                  <a:txBody>
                    <a:bodyPr/>
                    <a:lstStyle/>
                    <a:p>
                      <a:pPr algn="ctr"/>
                      <a:r>
                        <a:rPr lang="en-US" dirty="0"/>
                        <a:t>$4.5k</a:t>
                      </a:r>
                    </a:p>
                  </a:txBody>
                  <a:tcPr/>
                </a:tc>
                <a:tc>
                  <a:txBody>
                    <a:bodyPr/>
                    <a:lstStyle/>
                    <a:p>
                      <a:endParaRPr lang="en-US" dirty="0"/>
                    </a:p>
                  </a:txBody>
                  <a:tcPr/>
                </a:tc>
                <a:extLst>
                  <a:ext uri="{0D108BD9-81ED-4DB2-BD59-A6C34878D82A}">
                    <a16:rowId xmlns:a16="http://schemas.microsoft.com/office/drawing/2014/main" val="155829184"/>
                  </a:ext>
                </a:extLst>
              </a:tr>
              <a:tr h="254593">
                <a:tc>
                  <a:txBody>
                    <a:bodyPr/>
                    <a:lstStyle/>
                    <a:p>
                      <a:r>
                        <a:rPr lang="en-US" dirty="0"/>
                        <a:t>Upgrade to 400 A service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Unitil</a:t>
                      </a:r>
                    </a:p>
                  </a:txBody>
                  <a:tcPr/>
                </a:tc>
                <a:tc>
                  <a:txBody>
                    <a:bodyPr/>
                    <a:lstStyle/>
                    <a:p>
                      <a:pPr algn="ctr"/>
                      <a:r>
                        <a:rPr lang="en-US" dirty="0"/>
                        <a:t>$ 22 k</a:t>
                      </a:r>
                    </a:p>
                  </a:txBody>
                  <a:tcPr/>
                </a:tc>
                <a:tc>
                  <a:txBody>
                    <a:bodyPr/>
                    <a:lstStyle/>
                    <a:p>
                      <a:r>
                        <a:rPr lang="en-US" dirty="0"/>
                        <a:t>Vs.  $130 k for three-phase power</a:t>
                      </a:r>
                    </a:p>
                  </a:txBody>
                  <a:tcPr/>
                </a:tc>
                <a:extLst>
                  <a:ext uri="{0D108BD9-81ED-4DB2-BD59-A6C34878D82A}">
                    <a16:rowId xmlns:a16="http://schemas.microsoft.com/office/drawing/2014/main" val="3269153047"/>
                  </a:ext>
                </a:extLst>
              </a:tr>
              <a:tr h="254593">
                <a:tc>
                  <a:txBody>
                    <a:bodyPr/>
                    <a:lstStyle/>
                    <a:p>
                      <a:r>
                        <a:rPr lang="en-US" dirty="0"/>
                        <a:t>Upgrade building electrical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Martin Electric </a:t>
                      </a:r>
                    </a:p>
                  </a:txBody>
                  <a:tcPr/>
                </a:tc>
                <a:tc>
                  <a:txBody>
                    <a:bodyPr/>
                    <a:lstStyle/>
                    <a:p>
                      <a:pPr algn="ctr"/>
                      <a:r>
                        <a:rPr lang="en-US" dirty="0"/>
                        <a:t>$ 11 k</a:t>
                      </a:r>
                    </a:p>
                  </a:txBody>
                  <a:tcPr/>
                </a:tc>
                <a:tc>
                  <a:txBody>
                    <a:bodyPr/>
                    <a:lstStyle/>
                    <a:p>
                      <a:r>
                        <a:rPr lang="en-US" dirty="0"/>
                        <a:t>Does not include the wiring expected to be done by the compactor and baler installers. </a:t>
                      </a:r>
                    </a:p>
                  </a:txBody>
                  <a:tcPr/>
                </a:tc>
                <a:extLst>
                  <a:ext uri="{0D108BD9-81ED-4DB2-BD59-A6C34878D82A}">
                    <a16:rowId xmlns:a16="http://schemas.microsoft.com/office/drawing/2014/main" val="2122174250"/>
                  </a:ext>
                </a:extLst>
              </a:tr>
              <a:tr h="254593">
                <a:tc>
                  <a:txBody>
                    <a:bodyPr/>
                    <a:lstStyle/>
                    <a:p>
                      <a:r>
                        <a:rPr lang="en-US" dirty="0"/>
                        <a:t>Office trailer - rental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Tilton Trailer</a:t>
                      </a:r>
                    </a:p>
                  </a:txBody>
                  <a:tcPr/>
                </a:tc>
                <a:tc>
                  <a:txBody>
                    <a:bodyPr/>
                    <a:lstStyle/>
                    <a:p>
                      <a:pPr algn="ctr"/>
                      <a:r>
                        <a:rPr lang="en-US" dirty="0"/>
                        <a:t>$150/mo.</a:t>
                      </a:r>
                    </a:p>
                  </a:txBody>
                  <a:tcPr/>
                </a:tc>
                <a:tc>
                  <a:txBody>
                    <a:bodyPr/>
                    <a:lstStyle/>
                    <a:p>
                      <a:r>
                        <a:rPr lang="en-US" dirty="0"/>
                        <a:t>Setup fee is $125. </a:t>
                      </a:r>
                    </a:p>
                  </a:txBody>
                  <a:tcPr/>
                </a:tc>
                <a:extLst>
                  <a:ext uri="{0D108BD9-81ED-4DB2-BD59-A6C34878D82A}">
                    <a16:rowId xmlns:a16="http://schemas.microsoft.com/office/drawing/2014/main" val="2687364565"/>
                  </a:ext>
                </a:extLst>
              </a:tr>
            </a:tbl>
          </a:graphicData>
        </a:graphic>
      </p:graphicFrame>
    </p:spTree>
    <p:extLst>
      <p:ext uri="{BB962C8B-B14F-4D97-AF65-F5344CB8AC3E}">
        <p14:creationId xmlns:p14="http://schemas.microsoft.com/office/powerpoint/2010/main" val="1037812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CE15-B3F4-404C-A103-E0EE88C1F503}"/>
              </a:ext>
            </a:extLst>
          </p:cNvPr>
          <p:cNvSpPr>
            <a:spLocks noGrp="1"/>
          </p:cNvSpPr>
          <p:nvPr>
            <p:ph type="title"/>
          </p:nvPr>
        </p:nvSpPr>
        <p:spPr/>
        <p:txBody>
          <a:bodyPr/>
          <a:lstStyle/>
          <a:p>
            <a:r>
              <a:rPr lang="en-US" dirty="0"/>
              <a:t>Future – Our to do list</a:t>
            </a:r>
          </a:p>
        </p:txBody>
      </p:sp>
      <p:sp>
        <p:nvSpPr>
          <p:cNvPr id="3" name="Content Placeholder 2">
            <a:extLst>
              <a:ext uri="{FF2B5EF4-FFF2-40B4-BE49-F238E27FC236}">
                <a16:creationId xmlns:a16="http://schemas.microsoft.com/office/drawing/2014/main" id="{C73FA9A2-3B22-458B-AAA5-7087A479BACD}"/>
              </a:ext>
            </a:extLst>
          </p:cNvPr>
          <p:cNvSpPr>
            <a:spLocks noGrp="1"/>
          </p:cNvSpPr>
          <p:nvPr>
            <p:ph idx="1"/>
          </p:nvPr>
        </p:nvSpPr>
        <p:spPr/>
        <p:txBody>
          <a:bodyPr>
            <a:normAutofit lnSpcReduction="10000"/>
          </a:bodyPr>
          <a:lstStyle/>
          <a:p>
            <a:pPr lvl="1"/>
            <a:r>
              <a:rPr lang="en-US" dirty="0"/>
              <a:t>The Town should consult with other members of our Trash Cooperative and get their view on the future of the Wheelabrator plant. Another option is to get a statement from a contact at Wheelabrator Technologies, or its new parent company.</a:t>
            </a:r>
          </a:p>
          <a:p>
            <a:pPr lvl="1"/>
            <a:r>
              <a:rPr lang="en-US" dirty="0"/>
              <a:t>Get better data on renting or buying a replacement compactor truck. How much. How long it would take. </a:t>
            </a:r>
          </a:p>
          <a:p>
            <a:pPr lvl="1"/>
            <a:r>
              <a:rPr lang="en-US" dirty="0"/>
              <a:t>Decide what to do about plastic recycling: </a:t>
            </a:r>
          </a:p>
          <a:p>
            <a:pPr lvl="2"/>
            <a:r>
              <a:rPr lang="en-US" dirty="0"/>
              <a:t>Continue what we’re doing now. </a:t>
            </a:r>
          </a:p>
          <a:p>
            <a:pPr lvl="2"/>
            <a:r>
              <a:rPr lang="en-US" dirty="0"/>
              <a:t>Separate into more types. </a:t>
            </a:r>
          </a:p>
          <a:p>
            <a:pPr lvl="2"/>
            <a:r>
              <a:rPr lang="en-US" dirty="0"/>
              <a:t>Combine into a single stream when new recycling methods become available to us, such as converting plastics into fuel. </a:t>
            </a:r>
          </a:p>
          <a:p>
            <a:pPr lvl="2"/>
            <a:r>
              <a:rPr lang="en-US" dirty="0"/>
              <a:t>What are the benefits of buying a 2</a:t>
            </a:r>
            <a:r>
              <a:rPr lang="en-US" baseline="30000" dirty="0"/>
              <a:t>nd</a:t>
            </a:r>
            <a:r>
              <a:rPr lang="en-US" dirty="0"/>
              <a:t> large baler for aluminum and plastic. </a:t>
            </a:r>
          </a:p>
          <a:p>
            <a:pPr lvl="1"/>
            <a:r>
              <a:rPr lang="en-US" dirty="0"/>
              <a:t>Develop a plan for 2020 (and beyond) that may include more significant modifications to our existing facility. </a:t>
            </a:r>
          </a:p>
        </p:txBody>
      </p:sp>
      <p:sp>
        <p:nvSpPr>
          <p:cNvPr id="4" name="Slide Number Placeholder 3">
            <a:extLst>
              <a:ext uri="{FF2B5EF4-FFF2-40B4-BE49-F238E27FC236}">
                <a16:creationId xmlns:a16="http://schemas.microsoft.com/office/drawing/2014/main" id="{4343526A-51CB-4770-8F9D-4463B3F4D4AC}"/>
              </a:ext>
            </a:extLst>
          </p:cNvPr>
          <p:cNvSpPr>
            <a:spLocks noGrp="1"/>
          </p:cNvSpPr>
          <p:nvPr>
            <p:ph type="sldNum" sz="quarter" idx="12"/>
          </p:nvPr>
        </p:nvSpPr>
        <p:spPr/>
        <p:txBody>
          <a:bodyPr/>
          <a:lstStyle/>
          <a:p>
            <a:fld id="{086770AF-7FA7-485D-AEFE-EBB32DACF9DF}" type="slidenum">
              <a:rPr lang="en-US" smtClean="0"/>
              <a:pPr/>
              <a:t>47</a:t>
            </a:fld>
            <a:endParaRPr lang="en-US"/>
          </a:p>
        </p:txBody>
      </p:sp>
    </p:spTree>
    <p:extLst>
      <p:ext uri="{BB962C8B-B14F-4D97-AF65-F5344CB8AC3E}">
        <p14:creationId xmlns:p14="http://schemas.microsoft.com/office/powerpoint/2010/main" val="2576702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B8AA-13F0-4899-ACDA-4B108C4F8A1A}"/>
              </a:ext>
            </a:extLst>
          </p:cNvPr>
          <p:cNvSpPr>
            <a:spLocks noGrp="1"/>
          </p:cNvSpPr>
          <p:nvPr>
            <p:ph type="title"/>
          </p:nvPr>
        </p:nvSpPr>
        <p:spPr/>
        <p:txBody>
          <a:bodyPr/>
          <a:lstStyle/>
          <a:p>
            <a:r>
              <a:rPr lang="en-US" dirty="0"/>
              <a:t>Proposed changes outside the building</a:t>
            </a:r>
          </a:p>
        </p:txBody>
      </p:sp>
      <p:sp>
        <p:nvSpPr>
          <p:cNvPr id="3" name="Slide Number Placeholder 2">
            <a:extLst>
              <a:ext uri="{FF2B5EF4-FFF2-40B4-BE49-F238E27FC236}">
                <a16:creationId xmlns:a16="http://schemas.microsoft.com/office/drawing/2014/main" id="{64E82FE9-0652-485F-A4C1-30945AC49B06}"/>
              </a:ext>
            </a:extLst>
          </p:cNvPr>
          <p:cNvSpPr>
            <a:spLocks noGrp="1"/>
          </p:cNvSpPr>
          <p:nvPr>
            <p:ph type="sldNum" sz="quarter" idx="12"/>
          </p:nvPr>
        </p:nvSpPr>
        <p:spPr/>
        <p:txBody>
          <a:bodyPr/>
          <a:lstStyle/>
          <a:p>
            <a:fld id="{086770AF-7FA7-485D-AEFE-EBB32DACF9DF}" type="slidenum">
              <a:rPr lang="en-US"/>
              <a:pPr/>
              <a:t>5</a:t>
            </a:fld>
            <a:endParaRPr lang="en-US"/>
          </a:p>
        </p:txBody>
      </p:sp>
      <p:grpSp>
        <p:nvGrpSpPr>
          <p:cNvPr id="4" name="Group 3">
            <a:extLst>
              <a:ext uri="{FF2B5EF4-FFF2-40B4-BE49-F238E27FC236}">
                <a16:creationId xmlns:a16="http://schemas.microsoft.com/office/drawing/2014/main" id="{0F9FE42D-DB46-451F-8EC3-FCFBCC82D233}"/>
              </a:ext>
            </a:extLst>
          </p:cNvPr>
          <p:cNvGrpSpPr/>
          <p:nvPr/>
        </p:nvGrpSpPr>
        <p:grpSpPr>
          <a:xfrm>
            <a:off x="589280" y="863600"/>
            <a:ext cx="8128000" cy="5384800"/>
            <a:chOff x="589280" y="863600"/>
            <a:chExt cx="8128000" cy="5384800"/>
          </a:xfrm>
        </p:grpSpPr>
        <p:pic>
          <p:nvPicPr>
            <p:cNvPr id="5" name="Picture 4">
              <a:extLst>
                <a:ext uri="{FF2B5EF4-FFF2-40B4-BE49-F238E27FC236}">
                  <a16:creationId xmlns:a16="http://schemas.microsoft.com/office/drawing/2014/main" id="{592A47DE-0C14-4BEE-9A99-2E3900886ED6}"/>
                </a:ext>
              </a:extLst>
            </p:cNvPr>
            <p:cNvPicPr>
              <a:picLocks noChangeAspect="1"/>
            </p:cNvPicPr>
            <p:nvPr/>
          </p:nvPicPr>
          <p:blipFill rotWithShape="1">
            <a:blip r:embed="rId2" cstate="print"/>
            <a:srcRect l="6444" t="7146" r="4667" b="4990"/>
            <a:stretch/>
          </p:blipFill>
          <p:spPr>
            <a:xfrm>
              <a:off x="589280" y="863600"/>
              <a:ext cx="8128000" cy="5384800"/>
            </a:xfrm>
            <a:prstGeom prst="rect">
              <a:avLst/>
            </a:prstGeom>
            <a:ln w="28575">
              <a:noFill/>
            </a:ln>
          </p:spPr>
        </p:pic>
        <p:grpSp>
          <p:nvGrpSpPr>
            <p:cNvPr id="14" name="Group 13">
              <a:extLst>
                <a:ext uri="{FF2B5EF4-FFF2-40B4-BE49-F238E27FC236}">
                  <a16:creationId xmlns:a16="http://schemas.microsoft.com/office/drawing/2014/main" id="{40713D36-EF33-4903-90B6-09BF3BE99EE4}"/>
                </a:ext>
              </a:extLst>
            </p:cNvPr>
            <p:cNvGrpSpPr/>
            <p:nvPr/>
          </p:nvGrpSpPr>
          <p:grpSpPr>
            <a:xfrm rot="20776714">
              <a:off x="2014718" y="2578089"/>
              <a:ext cx="773232" cy="909341"/>
              <a:chOff x="1524000" y="2476500"/>
              <a:chExt cx="1219200" cy="1257300"/>
            </a:xfrm>
          </p:grpSpPr>
          <p:sp>
            <p:nvSpPr>
              <p:cNvPr id="17" name="Rectangle 16">
                <a:extLst>
                  <a:ext uri="{FF2B5EF4-FFF2-40B4-BE49-F238E27FC236}">
                    <a16:creationId xmlns:a16="http://schemas.microsoft.com/office/drawing/2014/main" id="{CEC9B326-55CD-47EB-AAF3-7B549BD9BBF7}"/>
                  </a:ext>
                </a:extLst>
              </p:cNvPr>
              <p:cNvSpPr/>
              <p:nvPr/>
            </p:nvSpPr>
            <p:spPr>
              <a:xfrm>
                <a:off x="1524000" y="24765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Const. Waste</a:t>
                </a:r>
              </a:p>
              <a:p>
                <a:pPr algn="ctr"/>
                <a:r>
                  <a:rPr lang="en-US" sz="700" dirty="0"/>
                  <a:t>Open Container</a:t>
                </a:r>
              </a:p>
            </p:txBody>
          </p:sp>
          <p:sp>
            <p:nvSpPr>
              <p:cNvPr id="21" name="Rectangle 20">
                <a:extLst>
                  <a:ext uri="{FF2B5EF4-FFF2-40B4-BE49-F238E27FC236}">
                    <a16:creationId xmlns:a16="http://schemas.microsoft.com/office/drawing/2014/main" id="{6360587C-AA85-478F-BD50-A7B1EAB9F229}"/>
                  </a:ext>
                </a:extLst>
              </p:cNvPr>
              <p:cNvSpPr/>
              <p:nvPr/>
            </p:nvSpPr>
            <p:spPr>
              <a:xfrm>
                <a:off x="1524000" y="32004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Scrap Steel</a:t>
                </a:r>
              </a:p>
              <a:p>
                <a:pPr algn="ctr"/>
                <a:r>
                  <a:rPr lang="en-US" sz="700" dirty="0"/>
                  <a:t>Open Container</a:t>
                </a:r>
              </a:p>
            </p:txBody>
          </p:sp>
        </p:grpSp>
        <p:sp>
          <p:nvSpPr>
            <p:cNvPr id="23" name="Rectangle 22">
              <a:extLst>
                <a:ext uri="{FF2B5EF4-FFF2-40B4-BE49-F238E27FC236}">
                  <a16:creationId xmlns:a16="http://schemas.microsoft.com/office/drawing/2014/main" id="{FBA9071C-271F-4981-A371-D44124CA5615}"/>
                </a:ext>
              </a:extLst>
            </p:cNvPr>
            <p:cNvSpPr/>
            <p:nvPr/>
          </p:nvSpPr>
          <p:spPr>
            <a:xfrm rot="2369561">
              <a:off x="6008112" y="1151013"/>
              <a:ext cx="943392" cy="421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Mobile Office</a:t>
              </a:r>
            </a:p>
          </p:txBody>
        </p:sp>
        <p:sp>
          <p:nvSpPr>
            <p:cNvPr id="6" name="Freeform: Shape 5">
              <a:extLst>
                <a:ext uri="{FF2B5EF4-FFF2-40B4-BE49-F238E27FC236}">
                  <a16:creationId xmlns:a16="http://schemas.microsoft.com/office/drawing/2014/main" id="{BC1B0049-8FCF-4F6C-82BC-77C6D8EAE580}"/>
                </a:ext>
              </a:extLst>
            </p:cNvPr>
            <p:cNvSpPr/>
            <p:nvPr/>
          </p:nvSpPr>
          <p:spPr>
            <a:xfrm>
              <a:off x="2089298" y="3452746"/>
              <a:ext cx="3706188" cy="1813027"/>
            </a:xfrm>
            <a:custGeom>
              <a:avLst/>
              <a:gdLst>
                <a:gd name="connsiteX0" fmla="*/ 0 w 3707456"/>
                <a:gd name="connsiteY0" fmla="*/ 834656 h 1814169"/>
                <a:gd name="connsiteX1" fmla="*/ 510362 w 3707456"/>
                <a:gd name="connsiteY1" fmla="*/ 1206795 h 1814169"/>
                <a:gd name="connsiteX2" fmla="*/ 1206795 w 3707456"/>
                <a:gd name="connsiteY2" fmla="*/ 1637414 h 1814169"/>
                <a:gd name="connsiteX3" fmla="*/ 1796902 w 3707456"/>
                <a:gd name="connsiteY3" fmla="*/ 1786270 h 1814169"/>
                <a:gd name="connsiteX4" fmla="*/ 2445488 w 3707456"/>
                <a:gd name="connsiteY4" fmla="*/ 1786270 h 1814169"/>
                <a:gd name="connsiteX5" fmla="*/ 3056860 w 3707456"/>
                <a:gd name="connsiteY5" fmla="*/ 1499191 h 1814169"/>
                <a:gd name="connsiteX6" fmla="*/ 3572539 w 3707456"/>
                <a:gd name="connsiteY6" fmla="*/ 1026042 h 1814169"/>
                <a:gd name="connsiteX7" fmla="*/ 3705446 w 3707456"/>
                <a:gd name="connsiteY7" fmla="*/ 723014 h 1814169"/>
                <a:gd name="connsiteX8" fmla="*/ 3636335 w 3707456"/>
                <a:gd name="connsiteY8" fmla="*/ 467833 h 1814169"/>
                <a:gd name="connsiteX9" fmla="*/ 3423683 w 3707456"/>
                <a:gd name="connsiteY9" fmla="*/ 276447 h 1814169"/>
                <a:gd name="connsiteX10" fmla="*/ 3088758 w 3707456"/>
                <a:gd name="connsiteY10" fmla="*/ 0 h 1814169"/>
                <a:gd name="connsiteX0" fmla="*/ 0 w 3706188"/>
                <a:gd name="connsiteY0" fmla="*/ 834656 h 1814169"/>
                <a:gd name="connsiteX1" fmla="*/ 510362 w 3706188"/>
                <a:gd name="connsiteY1" fmla="*/ 1206795 h 1814169"/>
                <a:gd name="connsiteX2" fmla="*/ 1206795 w 3706188"/>
                <a:gd name="connsiteY2" fmla="*/ 1637414 h 1814169"/>
                <a:gd name="connsiteX3" fmla="*/ 1796902 w 3706188"/>
                <a:gd name="connsiteY3" fmla="*/ 1786270 h 1814169"/>
                <a:gd name="connsiteX4" fmla="*/ 2445488 w 3706188"/>
                <a:gd name="connsiteY4" fmla="*/ 1786270 h 1814169"/>
                <a:gd name="connsiteX5" fmla="*/ 3056860 w 3706188"/>
                <a:gd name="connsiteY5" fmla="*/ 1499191 h 1814169"/>
                <a:gd name="connsiteX6" fmla="*/ 3601930 w 3706188"/>
                <a:gd name="connsiteY6" fmla="*/ 1104419 h 1814169"/>
                <a:gd name="connsiteX7" fmla="*/ 3705446 w 3706188"/>
                <a:gd name="connsiteY7" fmla="*/ 723014 h 1814169"/>
                <a:gd name="connsiteX8" fmla="*/ 3636335 w 3706188"/>
                <a:gd name="connsiteY8" fmla="*/ 467833 h 1814169"/>
                <a:gd name="connsiteX9" fmla="*/ 3423683 w 3706188"/>
                <a:gd name="connsiteY9" fmla="*/ 276447 h 1814169"/>
                <a:gd name="connsiteX10" fmla="*/ 3088758 w 3706188"/>
                <a:gd name="connsiteY10" fmla="*/ 0 h 1814169"/>
                <a:gd name="connsiteX0" fmla="*/ 0 w 3706188"/>
                <a:gd name="connsiteY0" fmla="*/ 834656 h 1813027"/>
                <a:gd name="connsiteX1" fmla="*/ 510362 w 3706188"/>
                <a:gd name="connsiteY1" fmla="*/ 1206795 h 1813027"/>
                <a:gd name="connsiteX2" fmla="*/ 1206795 w 3706188"/>
                <a:gd name="connsiteY2" fmla="*/ 1637414 h 1813027"/>
                <a:gd name="connsiteX3" fmla="*/ 1796902 w 3706188"/>
                <a:gd name="connsiteY3" fmla="*/ 1786270 h 1813027"/>
                <a:gd name="connsiteX4" fmla="*/ 2445488 w 3706188"/>
                <a:gd name="connsiteY4" fmla="*/ 1786270 h 1813027"/>
                <a:gd name="connsiteX5" fmla="*/ 3135237 w 3706188"/>
                <a:gd name="connsiteY5" fmla="*/ 1515519 h 1813027"/>
                <a:gd name="connsiteX6" fmla="*/ 3601930 w 3706188"/>
                <a:gd name="connsiteY6" fmla="*/ 1104419 h 1813027"/>
                <a:gd name="connsiteX7" fmla="*/ 3705446 w 3706188"/>
                <a:gd name="connsiteY7" fmla="*/ 723014 h 1813027"/>
                <a:gd name="connsiteX8" fmla="*/ 3636335 w 3706188"/>
                <a:gd name="connsiteY8" fmla="*/ 467833 h 1813027"/>
                <a:gd name="connsiteX9" fmla="*/ 3423683 w 3706188"/>
                <a:gd name="connsiteY9" fmla="*/ 276447 h 1813027"/>
                <a:gd name="connsiteX10" fmla="*/ 3088758 w 3706188"/>
                <a:gd name="connsiteY10" fmla="*/ 0 h 1813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6188" h="1813027">
                  <a:moveTo>
                    <a:pt x="0" y="834656"/>
                  </a:moveTo>
                  <a:cubicBezTo>
                    <a:pt x="154615" y="953829"/>
                    <a:pt x="309230" y="1073002"/>
                    <a:pt x="510362" y="1206795"/>
                  </a:cubicBezTo>
                  <a:cubicBezTo>
                    <a:pt x="711495" y="1340588"/>
                    <a:pt x="992372" y="1540835"/>
                    <a:pt x="1206795" y="1637414"/>
                  </a:cubicBezTo>
                  <a:cubicBezTo>
                    <a:pt x="1421218" y="1733993"/>
                    <a:pt x="1590453" y="1761461"/>
                    <a:pt x="1796902" y="1786270"/>
                  </a:cubicBezTo>
                  <a:cubicBezTo>
                    <a:pt x="2003351" y="1811079"/>
                    <a:pt x="2222432" y="1831395"/>
                    <a:pt x="2445488" y="1786270"/>
                  </a:cubicBezTo>
                  <a:cubicBezTo>
                    <a:pt x="2668544" y="1741145"/>
                    <a:pt x="2942497" y="1629161"/>
                    <a:pt x="3135237" y="1515519"/>
                  </a:cubicBezTo>
                  <a:cubicBezTo>
                    <a:pt x="3327977" y="1401877"/>
                    <a:pt x="3506895" y="1236503"/>
                    <a:pt x="3601930" y="1104419"/>
                  </a:cubicBezTo>
                  <a:cubicBezTo>
                    <a:pt x="3696965" y="972335"/>
                    <a:pt x="3699712" y="829112"/>
                    <a:pt x="3705446" y="723014"/>
                  </a:cubicBezTo>
                  <a:cubicBezTo>
                    <a:pt x="3711180" y="616916"/>
                    <a:pt x="3683295" y="542261"/>
                    <a:pt x="3636335" y="467833"/>
                  </a:cubicBezTo>
                  <a:cubicBezTo>
                    <a:pt x="3589375" y="393405"/>
                    <a:pt x="3514946" y="354419"/>
                    <a:pt x="3423683" y="276447"/>
                  </a:cubicBezTo>
                  <a:cubicBezTo>
                    <a:pt x="3332420" y="198475"/>
                    <a:pt x="3210589" y="99237"/>
                    <a:pt x="3088758" y="0"/>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916BD52D-3613-4717-91A3-12D0C7759146}"/>
                </a:ext>
              </a:extLst>
            </p:cNvPr>
            <p:cNvSpPr/>
            <p:nvPr/>
          </p:nvSpPr>
          <p:spPr>
            <a:xfrm>
              <a:off x="1828800" y="1428204"/>
              <a:ext cx="4932380" cy="4519435"/>
            </a:xfrm>
            <a:custGeom>
              <a:avLst/>
              <a:gdLst>
                <a:gd name="connsiteX0" fmla="*/ 0 w 3707456"/>
                <a:gd name="connsiteY0" fmla="*/ 834656 h 1814169"/>
                <a:gd name="connsiteX1" fmla="*/ 510362 w 3707456"/>
                <a:gd name="connsiteY1" fmla="*/ 1206795 h 1814169"/>
                <a:gd name="connsiteX2" fmla="*/ 1206795 w 3707456"/>
                <a:gd name="connsiteY2" fmla="*/ 1637414 h 1814169"/>
                <a:gd name="connsiteX3" fmla="*/ 1796902 w 3707456"/>
                <a:gd name="connsiteY3" fmla="*/ 1786270 h 1814169"/>
                <a:gd name="connsiteX4" fmla="*/ 2445488 w 3707456"/>
                <a:gd name="connsiteY4" fmla="*/ 1786270 h 1814169"/>
                <a:gd name="connsiteX5" fmla="*/ 3056860 w 3707456"/>
                <a:gd name="connsiteY5" fmla="*/ 1499191 h 1814169"/>
                <a:gd name="connsiteX6" fmla="*/ 3572539 w 3707456"/>
                <a:gd name="connsiteY6" fmla="*/ 1026042 h 1814169"/>
                <a:gd name="connsiteX7" fmla="*/ 3705446 w 3707456"/>
                <a:gd name="connsiteY7" fmla="*/ 723014 h 1814169"/>
                <a:gd name="connsiteX8" fmla="*/ 3636335 w 3707456"/>
                <a:gd name="connsiteY8" fmla="*/ 467833 h 1814169"/>
                <a:gd name="connsiteX9" fmla="*/ 3423683 w 3707456"/>
                <a:gd name="connsiteY9" fmla="*/ 276447 h 1814169"/>
                <a:gd name="connsiteX10" fmla="*/ 3088758 w 3707456"/>
                <a:gd name="connsiteY10" fmla="*/ 0 h 1814169"/>
                <a:gd name="connsiteX0" fmla="*/ 0 w 4133666"/>
                <a:gd name="connsiteY0" fmla="*/ 3492796 h 4472309"/>
                <a:gd name="connsiteX1" fmla="*/ 510362 w 4133666"/>
                <a:gd name="connsiteY1" fmla="*/ 3864935 h 4472309"/>
                <a:gd name="connsiteX2" fmla="*/ 1206795 w 4133666"/>
                <a:gd name="connsiteY2" fmla="*/ 4295554 h 4472309"/>
                <a:gd name="connsiteX3" fmla="*/ 1796902 w 4133666"/>
                <a:gd name="connsiteY3" fmla="*/ 4444410 h 4472309"/>
                <a:gd name="connsiteX4" fmla="*/ 2445488 w 4133666"/>
                <a:gd name="connsiteY4" fmla="*/ 4444410 h 4472309"/>
                <a:gd name="connsiteX5" fmla="*/ 3056860 w 4133666"/>
                <a:gd name="connsiteY5" fmla="*/ 4157331 h 4472309"/>
                <a:gd name="connsiteX6" fmla="*/ 3572539 w 4133666"/>
                <a:gd name="connsiteY6" fmla="*/ 3684182 h 4472309"/>
                <a:gd name="connsiteX7" fmla="*/ 3705446 w 4133666"/>
                <a:gd name="connsiteY7" fmla="*/ 3381154 h 4472309"/>
                <a:gd name="connsiteX8" fmla="*/ 3636335 w 4133666"/>
                <a:gd name="connsiteY8" fmla="*/ 3125973 h 4472309"/>
                <a:gd name="connsiteX9" fmla="*/ 3423683 w 4133666"/>
                <a:gd name="connsiteY9" fmla="*/ 2934587 h 4472309"/>
                <a:gd name="connsiteX10" fmla="*/ 4120116 w 4133666"/>
                <a:gd name="connsiteY10" fmla="*/ 0 h 4472309"/>
                <a:gd name="connsiteX0" fmla="*/ 0 w 4718270"/>
                <a:gd name="connsiteY0" fmla="*/ 3492796 h 4472309"/>
                <a:gd name="connsiteX1" fmla="*/ 510362 w 4718270"/>
                <a:gd name="connsiteY1" fmla="*/ 3864935 h 4472309"/>
                <a:gd name="connsiteX2" fmla="*/ 1206795 w 4718270"/>
                <a:gd name="connsiteY2" fmla="*/ 4295554 h 4472309"/>
                <a:gd name="connsiteX3" fmla="*/ 1796902 w 4718270"/>
                <a:gd name="connsiteY3" fmla="*/ 4444410 h 4472309"/>
                <a:gd name="connsiteX4" fmla="*/ 2445488 w 4718270"/>
                <a:gd name="connsiteY4" fmla="*/ 4444410 h 4472309"/>
                <a:gd name="connsiteX5" fmla="*/ 3056860 w 4718270"/>
                <a:gd name="connsiteY5" fmla="*/ 4157331 h 4472309"/>
                <a:gd name="connsiteX6" fmla="*/ 3572539 w 4718270"/>
                <a:gd name="connsiteY6" fmla="*/ 3684182 h 4472309"/>
                <a:gd name="connsiteX7" fmla="*/ 3705446 w 4718270"/>
                <a:gd name="connsiteY7" fmla="*/ 3381154 h 4472309"/>
                <a:gd name="connsiteX8" fmla="*/ 3636335 w 4718270"/>
                <a:gd name="connsiteY8" fmla="*/ 3125973 h 4472309"/>
                <a:gd name="connsiteX9" fmla="*/ 4710223 w 4718270"/>
                <a:gd name="connsiteY9" fmla="*/ 1148317 h 4472309"/>
                <a:gd name="connsiteX10" fmla="*/ 4120116 w 4718270"/>
                <a:gd name="connsiteY10" fmla="*/ 0 h 4472309"/>
                <a:gd name="connsiteX0" fmla="*/ 0 w 4902378"/>
                <a:gd name="connsiteY0" fmla="*/ 3492796 h 4472309"/>
                <a:gd name="connsiteX1" fmla="*/ 510362 w 4902378"/>
                <a:gd name="connsiteY1" fmla="*/ 3864935 h 4472309"/>
                <a:gd name="connsiteX2" fmla="*/ 1206795 w 4902378"/>
                <a:gd name="connsiteY2" fmla="*/ 4295554 h 4472309"/>
                <a:gd name="connsiteX3" fmla="*/ 1796902 w 4902378"/>
                <a:gd name="connsiteY3" fmla="*/ 4444410 h 4472309"/>
                <a:gd name="connsiteX4" fmla="*/ 2445488 w 4902378"/>
                <a:gd name="connsiteY4" fmla="*/ 4444410 h 4472309"/>
                <a:gd name="connsiteX5" fmla="*/ 3056860 w 4902378"/>
                <a:gd name="connsiteY5" fmla="*/ 4157331 h 4472309"/>
                <a:gd name="connsiteX6" fmla="*/ 3572539 w 4902378"/>
                <a:gd name="connsiteY6" fmla="*/ 3684182 h 4472309"/>
                <a:gd name="connsiteX7" fmla="*/ 3705446 w 4902378"/>
                <a:gd name="connsiteY7" fmla="*/ 3381154 h 4472309"/>
                <a:gd name="connsiteX8" fmla="*/ 4832498 w 4902378"/>
                <a:gd name="connsiteY8" fmla="*/ 2913322 h 4472309"/>
                <a:gd name="connsiteX9" fmla="*/ 4710223 w 4902378"/>
                <a:gd name="connsiteY9" fmla="*/ 1148317 h 4472309"/>
                <a:gd name="connsiteX10" fmla="*/ 4120116 w 4902378"/>
                <a:gd name="connsiteY10" fmla="*/ 0 h 4472309"/>
                <a:gd name="connsiteX0" fmla="*/ 0 w 4864720"/>
                <a:gd name="connsiteY0" fmla="*/ 3492796 h 4472309"/>
                <a:gd name="connsiteX1" fmla="*/ 510362 w 4864720"/>
                <a:gd name="connsiteY1" fmla="*/ 3864935 h 4472309"/>
                <a:gd name="connsiteX2" fmla="*/ 1206795 w 4864720"/>
                <a:gd name="connsiteY2" fmla="*/ 4295554 h 4472309"/>
                <a:gd name="connsiteX3" fmla="*/ 1796902 w 4864720"/>
                <a:gd name="connsiteY3" fmla="*/ 4444410 h 4472309"/>
                <a:gd name="connsiteX4" fmla="*/ 2445488 w 4864720"/>
                <a:gd name="connsiteY4" fmla="*/ 4444410 h 4472309"/>
                <a:gd name="connsiteX5" fmla="*/ 3056860 w 4864720"/>
                <a:gd name="connsiteY5" fmla="*/ 4157331 h 4472309"/>
                <a:gd name="connsiteX6" fmla="*/ 3572539 w 4864720"/>
                <a:gd name="connsiteY6" fmla="*/ 3684182 h 4472309"/>
                <a:gd name="connsiteX7" fmla="*/ 4221125 w 4864720"/>
                <a:gd name="connsiteY7" fmla="*/ 3716079 h 4472309"/>
                <a:gd name="connsiteX8" fmla="*/ 4832498 w 4864720"/>
                <a:gd name="connsiteY8" fmla="*/ 2913322 h 4472309"/>
                <a:gd name="connsiteX9" fmla="*/ 4710223 w 4864720"/>
                <a:gd name="connsiteY9" fmla="*/ 1148317 h 4472309"/>
                <a:gd name="connsiteX10" fmla="*/ 4120116 w 4864720"/>
                <a:gd name="connsiteY10" fmla="*/ 0 h 4472309"/>
                <a:gd name="connsiteX0" fmla="*/ 0 w 4864720"/>
                <a:gd name="connsiteY0" fmla="*/ 3492796 h 4472309"/>
                <a:gd name="connsiteX1" fmla="*/ 510362 w 4864720"/>
                <a:gd name="connsiteY1" fmla="*/ 3864935 h 4472309"/>
                <a:gd name="connsiteX2" fmla="*/ 1206795 w 4864720"/>
                <a:gd name="connsiteY2" fmla="*/ 4295554 h 4472309"/>
                <a:gd name="connsiteX3" fmla="*/ 1796902 w 4864720"/>
                <a:gd name="connsiteY3" fmla="*/ 4444410 h 4472309"/>
                <a:gd name="connsiteX4" fmla="*/ 2445488 w 4864720"/>
                <a:gd name="connsiteY4" fmla="*/ 4444410 h 4472309"/>
                <a:gd name="connsiteX5" fmla="*/ 3056860 w 4864720"/>
                <a:gd name="connsiteY5" fmla="*/ 4157331 h 4472309"/>
                <a:gd name="connsiteX6" fmla="*/ 3716079 w 4864720"/>
                <a:gd name="connsiteY6" fmla="*/ 4024424 h 4472309"/>
                <a:gd name="connsiteX7" fmla="*/ 4221125 w 4864720"/>
                <a:gd name="connsiteY7" fmla="*/ 3716079 h 4472309"/>
                <a:gd name="connsiteX8" fmla="*/ 4832498 w 4864720"/>
                <a:gd name="connsiteY8" fmla="*/ 2913322 h 4472309"/>
                <a:gd name="connsiteX9" fmla="*/ 4710223 w 4864720"/>
                <a:gd name="connsiteY9" fmla="*/ 1148317 h 4472309"/>
                <a:gd name="connsiteX10" fmla="*/ 4120116 w 4864720"/>
                <a:gd name="connsiteY10" fmla="*/ 0 h 4472309"/>
                <a:gd name="connsiteX0" fmla="*/ 0 w 4864720"/>
                <a:gd name="connsiteY0" fmla="*/ 3492796 h 4459870"/>
                <a:gd name="connsiteX1" fmla="*/ 510362 w 4864720"/>
                <a:gd name="connsiteY1" fmla="*/ 3864935 h 4459870"/>
                <a:gd name="connsiteX2" fmla="*/ 1206795 w 4864720"/>
                <a:gd name="connsiteY2" fmla="*/ 4295554 h 4459870"/>
                <a:gd name="connsiteX3" fmla="*/ 1796902 w 4864720"/>
                <a:gd name="connsiteY3" fmla="*/ 4444410 h 4459870"/>
                <a:gd name="connsiteX4" fmla="*/ 2445488 w 4864720"/>
                <a:gd name="connsiteY4" fmla="*/ 4444410 h 4459870"/>
                <a:gd name="connsiteX5" fmla="*/ 3120656 w 4864720"/>
                <a:gd name="connsiteY5" fmla="*/ 4348717 h 4459870"/>
                <a:gd name="connsiteX6" fmla="*/ 3716079 w 4864720"/>
                <a:gd name="connsiteY6" fmla="*/ 4024424 h 4459870"/>
                <a:gd name="connsiteX7" fmla="*/ 4221125 w 4864720"/>
                <a:gd name="connsiteY7" fmla="*/ 3716079 h 4459870"/>
                <a:gd name="connsiteX8" fmla="*/ 4832498 w 4864720"/>
                <a:gd name="connsiteY8" fmla="*/ 2913322 h 4459870"/>
                <a:gd name="connsiteX9" fmla="*/ 4710223 w 4864720"/>
                <a:gd name="connsiteY9" fmla="*/ 1148317 h 4459870"/>
                <a:gd name="connsiteX10" fmla="*/ 4120116 w 4864720"/>
                <a:gd name="connsiteY10" fmla="*/ 0 h 4459870"/>
                <a:gd name="connsiteX0" fmla="*/ 0 w 4864720"/>
                <a:gd name="connsiteY0" fmla="*/ 3492796 h 4459870"/>
                <a:gd name="connsiteX1" fmla="*/ 510362 w 4864720"/>
                <a:gd name="connsiteY1" fmla="*/ 3864935 h 4459870"/>
                <a:gd name="connsiteX2" fmla="*/ 1206795 w 4864720"/>
                <a:gd name="connsiteY2" fmla="*/ 4295554 h 4459870"/>
                <a:gd name="connsiteX3" fmla="*/ 1796902 w 4864720"/>
                <a:gd name="connsiteY3" fmla="*/ 4444410 h 4459870"/>
                <a:gd name="connsiteX4" fmla="*/ 2445488 w 4864720"/>
                <a:gd name="connsiteY4" fmla="*/ 4444410 h 4459870"/>
                <a:gd name="connsiteX5" fmla="*/ 3120656 w 4864720"/>
                <a:gd name="connsiteY5" fmla="*/ 4348717 h 4459870"/>
                <a:gd name="connsiteX6" fmla="*/ 3864935 w 4864720"/>
                <a:gd name="connsiteY6" fmla="*/ 4024424 h 4459870"/>
                <a:gd name="connsiteX7" fmla="*/ 4221125 w 4864720"/>
                <a:gd name="connsiteY7" fmla="*/ 3716079 h 4459870"/>
                <a:gd name="connsiteX8" fmla="*/ 4832498 w 4864720"/>
                <a:gd name="connsiteY8" fmla="*/ 2913322 h 4459870"/>
                <a:gd name="connsiteX9" fmla="*/ 4710223 w 4864720"/>
                <a:gd name="connsiteY9" fmla="*/ 1148317 h 4459870"/>
                <a:gd name="connsiteX10" fmla="*/ 4120116 w 4864720"/>
                <a:gd name="connsiteY10" fmla="*/ 0 h 4459870"/>
                <a:gd name="connsiteX0" fmla="*/ 0 w 4989602"/>
                <a:gd name="connsiteY0" fmla="*/ 3492796 h 4459870"/>
                <a:gd name="connsiteX1" fmla="*/ 510362 w 4989602"/>
                <a:gd name="connsiteY1" fmla="*/ 3864935 h 4459870"/>
                <a:gd name="connsiteX2" fmla="*/ 1206795 w 4989602"/>
                <a:gd name="connsiteY2" fmla="*/ 4295554 h 4459870"/>
                <a:gd name="connsiteX3" fmla="*/ 1796902 w 4989602"/>
                <a:gd name="connsiteY3" fmla="*/ 4444410 h 4459870"/>
                <a:gd name="connsiteX4" fmla="*/ 2445488 w 4989602"/>
                <a:gd name="connsiteY4" fmla="*/ 4444410 h 4459870"/>
                <a:gd name="connsiteX5" fmla="*/ 3120656 w 4989602"/>
                <a:gd name="connsiteY5" fmla="*/ 4348717 h 4459870"/>
                <a:gd name="connsiteX6" fmla="*/ 3864935 w 4989602"/>
                <a:gd name="connsiteY6" fmla="*/ 4024424 h 4459870"/>
                <a:gd name="connsiteX7" fmla="*/ 4221125 w 4989602"/>
                <a:gd name="connsiteY7" fmla="*/ 3716079 h 4459870"/>
                <a:gd name="connsiteX8" fmla="*/ 4970721 w 4989602"/>
                <a:gd name="connsiteY8" fmla="*/ 2806997 h 4459870"/>
                <a:gd name="connsiteX9" fmla="*/ 4710223 w 4989602"/>
                <a:gd name="connsiteY9" fmla="*/ 1148317 h 4459870"/>
                <a:gd name="connsiteX10" fmla="*/ 4120116 w 4989602"/>
                <a:gd name="connsiteY10" fmla="*/ 0 h 4459870"/>
                <a:gd name="connsiteX0" fmla="*/ 0 w 5097070"/>
                <a:gd name="connsiteY0" fmla="*/ 3492796 h 4459870"/>
                <a:gd name="connsiteX1" fmla="*/ 510362 w 5097070"/>
                <a:gd name="connsiteY1" fmla="*/ 3864935 h 4459870"/>
                <a:gd name="connsiteX2" fmla="*/ 1206795 w 5097070"/>
                <a:gd name="connsiteY2" fmla="*/ 4295554 h 4459870"/>
                <a:gd name="connsiteX3" fmla="*/ 1796902 w 5097070"/>
                <a:gd name="connsiteY3" fmla="*/ 4444410 h 4459870"/>
                <a:gd name="connsiteX4" fmla="*/ 2445488 w 5097070"/>
                <a:gd name="connsiteY4" fmla="*/ 4444410 h 4459870"/>
                <a:gd name="connsiteX5" fmla="*/ 3120656 w 5097070"/>
                <a:gd name="connsiteY5" fmla="*/ 4348717 h 4459870"/>
                <a:gd name="connsiteX6" fmla="*/ 3864935 w 5097070"/>
                <a:gd name="connsiteY6" fmla="*/ 4024424 h 4459870"/>
                <a:gd name="connsiteX7" fmla="*/ 4221125 w 5097070"/>
                <a:gd name="connsiteY7" fmla="*/ 3716079 h 4459870"/>
                <a:gd name="connsiteX8" fmla="*/ 4970721 w 5097070"/>
                <a:gd name="connsiteY8" fmla="*/ 2806997 h 4459870"/>
                <a:gd name="connsiteX9" fmla="*/ 5072616 w 5097070"/>
                <a:gd name="connsiteY9" fmla="*/ 1841205 h 4459870"/>
                <a:gd name="connsiteX10" fmla="*/ 4710223 w 5097070"/>
                <a:gd name="connsiteY10" fmla="*/ 1148317 h 4459870"/>
                <a:gd name="connsiteX11" fmla="*/ 4120116 w 5097070"/>
                <a:gd name="connsiteY11" fmla="*/ 0 h 4459870"/>
                <a:gd name="connsiteX0" fmla="*/ 0 w 5097070"/>
                <a:gd name="connsiteY0" fmla="*/ 3492796 h 4459870"/>
                <a:gd name="connsiteX1" fmla="*/ 510362 w 5097070"/>
                <a:gd name="connsiteY1" fmla="*/ 3864935 h 4459870"/>
                <a:gd name="connsiteX2" fmla="*/ 1206795 w 5097070"/>
                <a:gd name="connsiteY2" fmla="*/ 4295554 h 4459870"/>
                <a:gd name="connsiteX3" fmla="*/ 1796902 w 5097070"/>
                <a:gd name="connsiteY3" fmla="*/ 4444410 h 4459870"/>
                <a:gd name="connsiteX4" fmla="*/ 2445488 w 5097070"/>
                <a:gd name="connsiteY4" fmla="*/ 4444410 h 4459870"/>
                <a:gd name="connsiteX5" fmla="*/ 3120656 w 5097070"/>
                <a:gd name="connsiteY5" fmla="*/ 4348717 h 4459870"/>
                <a:gd name="connsiteX6" fmla="*/ 3864935 w 5097070"/>
                <a:gd name="connsiteY6" fmla="*/ 4024424 h 4459870"/>
                <a:gd name="connsiteX7" fmla="*/ 4221125 w 5097070"/>
                <a:gd name="connsiteY7" fmla="*/ 3716079 h 4459870"/>
                <a:gd name="connsiteX8" fmla="*/ 4970721 w 5097070"/>
                <a:gd name="connsiteY8" fmla="*/ 2806997 h 4459870"/>
                <a:gd name="connsiteX9" fmla="*/ 5072616 w 5097070"/>
                <a:gd name="connsiteY9" fmla="*/ 1841205 h 4459870"/>
                <a:gd name="connsiteX10" fmla="*/ 4827181 w 5097070"/>
                <a:gd name="connsiteY10" fmla="*/ 999461 h 4459870"/>
                <a:gd name="connsiteX11" fmla="*/ 4120116 w 5097070"/>
                <a:gd name="connsiteY11" fmla="*/ 0 h 4459870"/>
                <a:gd name="connsiteX0" fmla="*/ 0 w 5097070"/>
                <a:gd name="connsiteY0" fmla="*/ 3492796 h 4459870"/>
                <a:gd name="connsiteX1" fmla="*/ 510362 w 5097070"/>
                <a:gd name="connsiteY1" fmla="*/ 3864935 h 4459870"/>
                <a:gd name="connsiteX2" fmla="*/ 1206795 w 5097070"/>
                <a:gd name="connsiteY2" fmla="*/ 4295554 h 4459870"/>
                <a:gd name="connsiteX3" fmla="*/ 1796902 w 5097070"/>
                <a:gd name="connsiteY3" fmla="*/ 4444410 h 4459870"/>
                <a:gd name="connsiteX4" fmla="*/ 2445488 w 5097070"/>
                <a:gd name="connsiteY4" fmla="*/ 4444410 h 4459870"/>
                <a:gd name="connsiteX5" fmla="*/ 3120656 w 5097070"/>
                <a:gd name="connsiteY5" fmla="*/ 4348717 h 4459870"/>
                <a:gd name="connsiteX6" fmla="*/ 3864935 w 5097070"/>
                <a:gd name="connsiteY6" fmla="*/ 4024424 h 4459870"/>
                <a:gd name="connsiteX7" fmla="*/ 4221125 w 5097070"/>
                <a:gd name="connsiteY7" fmla="*/ 3716079 h 4459870"/>
                <a:gd name="connsiteX8" fmla="*/ 4970721 w 5097070"/>
                <a:gd name="connsiteY8" fmla="*/ 2806997 h 4459870"/>
                <a:gd name="connsiteX9" fmla="*/ 5072616 w 5097070"/>
                <a:gd name="connsiteY9" fmla="*/ 1841205 h 4459870"/>
                <a:gd name="connsiteX10" fmla="*/ 4827181 w 5097070"/>
                <a:gd name="connsiteY10" fmla="*/ 999461 h 4459870"/>
                <a:gd name="connsiteX11" fmla="*/ 4120116 w 5097070"/>
                <a:gd name="connsiteY11" fmla="*/ 0 h 4459870"/>
                <a:gd name="connsiteX0" fmla="*/ 0 w 5097070"/>
                <a:gd name="connsiteY0" fmla="*/ 3492796 h 4459870"/>
                <a:gd name="connsiteX1" fmla="*/ 510362 w 5097070"/>
                <a:gd name="connsiteY1" fmla="*/ 3864935 h 4459870"/>
                <a:gd name="connsiteX2" fmla="*/ 1206795 w 5097070"/>
                <a:gd name="connsiteY2" fmla="*/ 4295554 h 4459870"/>
                <a:gd name="connsiteX3" fmla="*/ 1796902 w 5097070"/>
                <a:gd name="connsiteY3" fmla="*/ 4444410 h 4459870"/>
                <a:gd name="connsiteX4" fmla="*/ 2445488 w 5097070"/>
                <a:gd name="connsiteY4" fmla="*/ 4444410 h 4459870"/>
                <a:gd name="connsiteX5" fmla="*/ 3120656 w 5097070"/>
                <a:gd name="connsiteY5" fmla="*/ 4348717 h 4459870"/>
                <a:gd name="connsiteX6" fmla="*/ 3864935 w 5097070"/>
                <a:gd name="connsiteY6" fmla="*/ 4024424 h 4459870"/>
                <a:gd name="connsiteX7" fmla="*/ 4221125 w 5097070"/>
                <a:gd name="connsiteY7" fmla="*/ 3716079 h 4459870"/>
                <a:gd name="connsiteX8" fmla="*/ 4970721 w 5097070"/>
                <a:gd name="connsiteY8" fmla="*/ 2806997 h 4459870"/>
                <a:gd name="connsiteX9" fmla="*/ 5072616 w 5097070"/>
                <a:gd name="connsiteY9" fmla="*/ 1841205 h 4459870"/>
                <a:gd name="connsiteX10" fmla="*/ 4880344 w 5097070"/>
                <a:gd name="connsiteY10" fmla="*/ 930350 h 4459870"/>
                <a:gd name="connsiteX11" fmla="*/ 4120116 w 5097070"/>
                <a:gd name="connsiteY11" fmla="*/ 0 h 4459870"/>
                <a:gd name="connsiteX0" fmla="*/ 0 w 5097070"/>
                <a:gd name="connsiteY0" fmla="*/ 3492796 h 4459870"/>
                <a:gd name="connsiteX1" fmla="*/ 510362 w 5097070"/>
                <a:gd name="connsiteY1" fmla="*/ 3864935 h 4459870"/>
                <a:gd name="connsiteX2" fmla="*/ 1206795 w 5097070"/>
                <a:gd name="connsiteY2" fmla="*/ 4295554 h 4459870"/>
                <a:gd name="connsiteX3" fmla="*/ 1796902 w 5097070"/>
                <a:gd name="connsiteY3" fmla="*/ 4444410 h 4459870"/>
                <a:gd name="connsiteX4" fmla="*/ 2445488 w 5097070"/>
                <a:gd name="connsiteY4" fmla="*/ 4444410 h 4459870"/>
                <a:gd name="connsiteX5" fmla="*/ 3120656 w 5097070"/>
                <a:gd name="connsiteY5" fmla="*/ 4348717 h 4459870"/>
                <a:gd name="connsiteX6" fmla="*/ 3864935 w 5097070"/>
                <a:gd name="connsiteY6" fmla="*/ 4024424 h 4459870"/>
                <a:gd name="connsiteX7" fmla="*/ 4221125 w 5097070"/>
                <a:gd name="connsiteY7" fmla="*/ 3716079 h 4459870"/>
                <a:gd name="connsiteX8" fmla="*/ 4970721 w 5097070"/>
                <a:gd name="connsiteY8" fmla="*/ 2806997 h 4459870"/>
                <a:gd name="connsiteX9" fmla="*/ 5072616 w 5097070"/>
                <a:gd name="connsiteY9" fmla="*/ 1841205 h 4459870"/>
                <a:gd name="connsiteX10" fmla="*/ 4944140 w 5097070"/>
                <a:gd name="connsiteY10" fmla="*/ 866554 h 4459870"/>
                <a:gd name="connsiteX11" fmla="*/ 4120116 w 5097070"/>
                <a:gd name="connsiteY11" fmla="*/ 0 h 4459870"/>
                <a:gd name="connsiteX0" fmla="*/ 0 w 5097070"/>
                <a:gd name="connsiteY0" fmla="*/ 3492796 h 4459870"/>
                <a:gd name="connsiteX1" fmla="*/ 510362 w 5097070"/>
                <a:gd name="connsiteY1" fmla="*/ 3864935 h 4459870"/>
                <a:gd name="connsiteX2" fmla="*/ 1206795 w 5097070"/>
                <a:gd name="connsiteY2" fmla="*/ 4295554 h 4459870"/>
                <a:gd name="connsiteX3" fmla="*/ 1796902 w 5097070"/>
                <a:gd name="connsiteY3" fmla="*/ 4444410 h 4459870"/>
                <a:gd name="connsiteX4" fmla="*/ 2445488 w 5097070"/>
                <a:gd name="connsiteY4" fmla="*/ 4444410 h 4459870"/>
                <a:gd name="connsiteX5" fmla="*/ 3120656 w 5097070"/>
                <a:gd name="connsiteY5" fmla="*/ 4348717 h 4459870"/>
                <a:gd name="connsiteX6" fmla="*/ 3864935 w 5097070"/>
                <a:gd name="connsiteY6" fmla="*/ 4024424 h 4459870"/>
                <a:gd name="connsiteX7" fmla="*/ 4221125 w 5097070"/>
                <a:gd name="connsiteY7" fmla="*/ 3716079 h 4459870"/>
                <a:gd name="connsiteX8" fmla="*/ 4970721 w 5097070"/>
                <a:gd name="connsiteY8" fmla="*/ 2806997 h 4459870"/>
                <a:gd name="connsiteX9" fmla="*/ 5072616 w 5097070"/>
                <a:gd name="connsiteY9" fmla="*/ 1841205 h 4459870"/>
                <a:gd name="connsiteX10" fmla="*/ 4944140 w 5097070"/>
                <a:gd name="connsiteY10" fmla="*/ 866554 h 4459870"/>
                <a:gd name="connsiteX11" fmla="*/ 4120116 w 5097070"/>
                <a:gd name="connsiteY11" fmla="*/ 0 h 4459870"/>
                <a:gd name="connsiteX0" fmla="*/ 0 w 5209744"/>
                <a:gd name="connsiteY0" fmla="*/ 3492796 h 4459870"/>
                <a:gd name="connsiteX1" fmla="*/ 510362 w 5209744"/>
                <a:gd name="connsiteY1" fmla="*/ 3864935 h 4459870"/>
                <a:gd name="connsiteX2" fmla="*/ 1206795 w 5209744"/>
                <a:gd name="connsiteY2" fmla="*/ 4295554 h 4459870"/>
                <a:gd name="connsiteX3" fmla="*/ 1796902 w 5209744"/>
                <a:gd name="connsiteY3" fmla="*/ 4444410 h 4459870"/>
                <a:gd name="connsiteX4" fmla="*/ 2445488 w 5209744"/>
                <a:gd name="connsiteY4" fmla="*/ 4444410 h 4459870"/>
                <a:gd name="connsiteX5" fmla="*/ 3120656 w 5209744"/>
                <a:gd name="connsiteY5" fmla="*/ 4348717 h 4459870"/>
                <a:gd name="connsiteX6" fmla="*/ 3864935 w 5209744"/>
                <a:gd name="connsiteY6" fmla="*/ 4024424 h 4459870"/>
                <a:gd name="connsiteX7" fmla="*/ 4221125 w 5209744"/>
                <a:gd name="connsiteY7" fmla="*/ 3716079 h 4459870"/>
                <a:gd name="connsiteX8" fmla="*/ 4970721 w 5209744"/>
                <a:gd name="connsiteY8" fmla="*/ 2806997 h 4459870"/>
                <a:gd name="connsiteX9" fmla="*/ 5200207 w 5209744"/>
                <a:gd name="connsiteY9" fmla="*/ 1825257 h 4459870"/>
                <a:gd name="connsiteX10" fmla="*/ 4944140 w 5209744"/>
                <a:gd name="connsiteY10" fmla="*/ 866554 h 4459870"/>
                <a:gd name="connsiteX11" fmla="*/ 4120116 w 5209744"/>
                <a:gd name="connsiteY11" fmla="*/ 0 h 4459870"/>
                <a:gd name="connsiteX0" fmla="*/ 0 w 5209744"/>
                <a:gd name="connsiteY0" fmla="*/ 3492796 h 4496573"/>
                <a:gd name="connsiteX1" fmla="*/ 510362 w 5209744"/>
                <a:gd name="connsiteY1" fmla="*/ 3864935 h 4496573"/>
                <a:gd name="connsiteX2" fmla="*/ 1206795 w 5209744"/>
                <a:gd name="connsiteY2" fmla="*/ 4295554 h 4496573"/>
                <a:gd name="connsiteX3" fmla="*/ 1796902 w 5209744"/>
                <a:gd name="connsiteY3" fmla="*/ 4444410 h 4496573"/>
                <a:gd name="connsiteX4" fmla="*/ 2498651 w 5209744"/>
                <a:gd name="connsiteY4" fmla="*/ 4492257 h 4496573"/>
                <a:gd name="connsiteX5" fmla="*/ 3120656 w 5209744"/>
                <a:gd name="connsiteY5" fmla="*/ 4348717 h 4496573"/>
                <a:gd name="connsiteX6" fmla="*/ 3864935 w 5209744"/>
                <a:gd name="connsiteY6" fmla="*/ 4024424 h 4496573"/>
                <a:gd name="connsiteX7" fmla="*/ 4221125 w 5209744"/>
                <a:gd name="connsiteY7" fmla="*/ 3716079 h 4496573"/>
                <a:gd name="connsiteX8" fmla="*/ 4970721 w 5209744"/>
                <a:gd name="connsiteY8" fmla="*/ 2806997 h 4496573"/>
                <a:gd name="connsiteX9" fmla="*/ 5200207 w 5209744"/>
                <a:gd name="connsiteY9" fmla="*/ 1825257 h 4496573"/>
                <a:gd name="connsiteX10" fmla="*/ 4944140 w 5209744"/>
                <a:gd name="connsiteY10" fmla="*/ 866554 h 4496573"/>
                <a:gd name="connsiteX11" fmla="*/ 4120116 w 5209744"/>
                <a:gd name="connsiteY11" fmla="*/ 0 h 4496573"/>
                <a:gd name="connsiteX0" fmla="*/ 0 w 5207277"/>
                <a:gd name="connsiteY0" fmla="*/ 3492796 h 4496573"/>
                <a:gd name="connsiteX1" fmla="*/ 510362 w 5207277"/>
                <a:gd name="connsiteY1" fmla="*/ 3864935 h 4496573"/>
                <a:gd name="connsiteX2" fmla="*/ 1206795 w 5207277"/>
                <a:gd name="connsiteY2" fmla="*/ 4295554 h 4496573"/>
                <a:gd name="connsiteX3" fmla="*/ 1796902 w 5207277"/>
                <a:gd name="connsiteY3" fmla="*/ 4444410 h 4496573"/>
                <a:gd name="connsiteX4" fmla="*/ 2498651 w 5207277"/>
                <a:gd name="connsiteY4" fmla="*/ 4492257 h 4496573"/>
                <a:gd name="connsiteX5" fmla="*/ 3120656 w 5207277"/>
                <a:gd name="connsiteY5" fmla="*/ 4348717 h 4496573"/>
                <a:gd name="connsiteX6" fmla="*/ 3864935 w 5207277"/>
                <a:gd name="connsiteY6" fmla="*/ 4024424 h 4496573"/>
                <a:gd name="connsiteX7" fmla="*/ 4561366 w 5207277"/>
                <a:gd name="connsiteY7" fmla="*/ 3514060 h 4496573"/>
                <a:gd name="connsiteX8" fmla="*/ 4970721 w 5207277"/>
                <a:gd name="connsiteY8" fmla="*/ 2806997 h 4496573"/>
                <a:gd name="connsiteX9" fmla="*/ 5200207 w 5207277"/>
                <a:gd name="connsiteY9" fmla="*/ 1825257 h 4496573"/>
                <a:gd name="connsiteX10" fmla="*/ 4944140 w 5207277"/>
                <a:gd name="connsiteY10" fmla="*/ 866554 h 4496573"/>
                <a:gd name="connsiteX11" fmla="*/ 4120116 w 5207277"/>
                <a:gd name="connsiteY11" fmla="*/ 0 h 4496573"/>
                <a:gd name="connsiteX0" fmla="*/ 0 w 5207277"/>
                <a:gd name="connsiteY0" fmla="*/ 3522188 h 4525965"/>
                <a:gd name="connsiteX1" fmla="*/ 510362 w 5207277"/>
                <a:gd name="connsiteY1" fmla="*/ 3894327 h 4525965"/>
                <a:gd name="connsiteX2" fmla="*/ 1206795 w 5207277"/>
                <a:gd name="connsiteY2" fmla="*/ 4324946 h 4525965"/>
                <a:gd name="connsiteX3" fmla="*/ 1796902 w 5207277"/>
                <a:gd name="connsiteY3" fmla="*/ 4473802 h 4525965"/>
                <a:gd name="connsiteX4" fmla="*/ 2498651 w 5207277"/>
                <a:gd name="connsiteY4" fmla="*/ 4521649 h 4525965"/>
                <a:gd name="connsiteX5" fmla="*/ 3120656 w 5207277"/>
                <a:gd name="connsiteY5" fmla="*/ 4378109 h 4525965"/>
                <a:gd name="connsiteX6" fmla="*/ 3864935 w 5207277"/>
                <a:gd name="connsiteY6" fmla="*/ 4053816 h 4525965"/>
                <a:gd name="connsiteX7" fmla="*/ 4561366 w 5207277"/>
                <a:gd name="connsiteY7" fmla="*/ 3543452 h 4525965"/>
                <a:gd name="connsiteX8" fmla="*/ 4970721 w 5207277"/>
                <a:gd name="connsiteY8" fmla="*/ 2836389 h 4525965"/>
                <a:gd name="connsiteX9" fmla="*/ 5200207 w 5207277"/>
                <a:gd name="connsiteY9" fmla="*/ 1854649 h 4525965"/>
                <a:gd name="connsiteX10" fmla="*/ 4944140 w 5207277"/>
                <a:gd name="connsiteY10" fmla="*/ 895946 h 4525965"/>
                <a:gd name="connsiteX11" fmla="*/ 3937236 w 5207277"/>
                <a:gd name="connsiteY11" fmla="*/ 0 h 4525965"/>
                <a:gd name="connsiteX0" fmla="*/ 0 w 5207277"/>
                <a:gd name="connsiteY0" fmla="*/ 3522188 h 4525965"/>
                <a:gd name="connsiteX1" fmla="*/ 510362 w 5207277"/>
                <a:gd name="connsiteY1" fmla="*/ 3894327 h 4525965"/>
                <a:gd name="connsiteX2" fmla="*/ 1206795 w 5207277"/>
                <a:gd name="connsiteY2" fmla="*/ 4324946 h 4525965"/>
                <a:gd name="connsiteX3" fmla="*/ 1796902 w 5207277"/>
                <a:gd name="connsiteY3" fmla="*/ 4473802 h 4525965"/>
                <a:gd name="connsiteX4" fmla="*/ 2498651 w 5207277"/>
                <a:gd name="connsiteY4" fmla="*/ 4521649 h 4525965"/>
                <a:gd name="connsiteX5" fmla="*/ 3120656 w 5207277"/>
                <a:gd name="connsiteY5" fmla="*/ 4378109 h 4525965"/>
                <a:gd name="connsiteX6" fmla="*/ 3864935 w 5207277"/>
                <a:gd name="connsiteY6" fmla="*/ 4053816 h 4525965"/>
                <a:gd name="connsiteX7" fmla="*/ 4561366 w 5207277"/>
                <a:gd name="connsiteY7" fmla="*/ 3543452 h 4525965"/>
                <a:gd name="connsiteX8" fmla="*/ 4970721 w 5207277"/>
                <a:gd name="connsiteY8" fmla="*/ 2836389 h 4525965"/>
                <a:gd name="connsiteX9" fmla="*/ 5200207 w 5207277"/>
                <a:gd name="connsiteY9" fmla="*/ 1854649 h 4525965"/>
                <a:gd name="connsiteX10" fmla="*/ 4800448 w 5207277"/>
                <a:gd name="connsiteY10" fmla="*/ 860023 h 4525965"/>
                <a:gd name="connsiteX11" fmla="*/ 3937236 w 5207277"/>
                <a:gd name="connsiteY11" fmla="*/ 0 h 4525965"/>
                <a:gd name="connsiteX0" fmla="*/ 0 w 5090205"/>
                <a:gd name="connsiteY0" fmla="*/ 3522188 h 4525965"/>
                <a:gd name="connsiteX1" fmla="*/ 510362 w 5090205"/>
                <a:gd name="connsiteY1" fmla="*/ 3894327 h 4525965"/>
                <a:gd name="connsiteX2" fmla="*/ 1206795 w 5090205"/>
                <a:gd name="connsiteY2" fmla="*/ 4324946 h 4525965"/>
                <a:gd name="connsiteX3" fmla="*/ 1796902 w 5090205"/>
                <a:gd name="connsiteY3" fmla="*/ 4473802 h 4525965"/>
                <a:gd name="connsiteX4" fmla="*/ 2498651 w 5090205"/>
                <a:gd name="connsiteY4" fmla="*/ 4521649 h 4525965"/>
                <a:gd name="connsiteX5" fmla="*/ 3120656 w 5090205"/>
                <a:gd name="connsiteY5" fmla="*/ 4378109 h 4525965"/>
                <a:gd name="connsiteX6" fmla="*/ 3864935 w 5090205"/>
                <a:gd name="connsiteY6" fmla="*/ 4053816 h 4525965"/>
                <a:gd name="connsiteX7" fmla="*/ 4561366 w 5090205"/>
                <a:gd name="connsiteY7" fmla="*/ 3543452 h 4525965"/>
                <a:gd name="connsiteX8" fmla="*/ 4970721 w 5090205"/>
                <a:gd name="connsiteY8" fmla="*/ 2836389 h 4525965"/>
                <a:gd name="connsiteX9" fmla="*/ 5076110 w 5090205"/>
                <a:gd name="connsiteY9" fmla="*/ 1737084 h 4525965"/>
                <a:gd name="connsiteX10" fmla="*/ 4800448 w 5090205"/>
                <a:gd name="connsiteY10" fmla="*/ 860023 h 4525965"/>
                <a:gd name="connsiteX11" fmla="*/ 3937236 w 5090205"/>
                <a:gd name="connsiteY11" fmla="*/ 0 h 4525965"/>
                <a:gd name="connsiteX0" fmla="*/ 0 w 5090205"/>
                <a:gd name="connsiteY0" fmla="*/ 3522188 h 4525965"/>
                <a:gd name="connsiteX1" fmla="*/ 510362 w 5090205"/>
                <a:gd name="connsiteY1" fmla="*/ 3894327 h 4525965"/>
                <a:gd name="connsiteX2" fmla="*/ 1206795 w 5090205"/>
                <a:gd name="connsiteY2" fmla="*/ 4324946 h 4525965"/>
                <a:gd name="connsiteX3" fmla="*/ 1796902 w 5090205"/>
                <a:gd name="connsiteY3" fmla="*/ 4473802 h 4525965"/>
                <a:gd name="connsiteX4" fmla="*/ 2498651 w 5090205"/>
                <a:gd name="connsiteY4" fmla="*/ 4521649 h 4525965"/>
                <a:gd name="connsiteX5" fmla="*/ 3120656 w 5090205"/>
                <a:gd name="connsiteY5" fmla="*/ 4378109 h 4525965"/>
                <a:gd name="connsiteX6" fmla="*/ 3864935 w 5090205"/>
                <a:gd name="connsiteY6" fmla="*/ 4053816 h 4525965"/>
                <a:gd name="connsiteX7" fmla="*/ 4561366 w 5090205"/>
                <a:gd name="connsiteY7" fmla="*/ 3543452 h 4525965"/>
                <a:gd name="connsiteX8" fmla="*/ 4970721 w 5090205"/>
                <a:gd name="connsiteY8" fmla="*/ 2836389 h 4525965"/>
                <a:gd name="connsiteX9" fmla="*/ 5076110 w 5090205"/>
                <a:gd name="connsiteY9" fmla="*/ 1737084 h 4525965"/>
                <a:gd name="connsiteX10" fmla="*/ 4718805 w 5090205"/>
                <a:gd name="connsiteY10" fmla="*/ 804506 h 4525965"/>
                <a:gd name="connsiteX11" fmla="*/ 3937236 w 5090205"/>
                <a:gd name="connsiteY11" fmla="*/ 0 h 4525965"/>
                <a:gd name="connsiteX0" fmla="*/ 0 w 5044107"/>
                <a:gd name="connsiteY0" fmla="*/ 3522188 h 4525965"/>
                <a:gd name="connsiteX1" fmla="*/ 510362 w 5044107"/>
                <a:gd name="connsiteY1" fmla="*/ 3894327 h 4525965"/>
                <a:gd name="connsiteX2" fmla="*/ 1206795 w 5044107"/>
                <a:gd name="connsiteY2" fmla="*/ 4324946 h 4525965"/>
                <a:gd name="connsiteX3" fmla="*/ 1796902 w 5044107"/>
                <a:gd name="connsiteY3" fmla="*/ 4473802 h 4525965"/>
                <a:gd name="connsiteX4" fmla="*/ 2498651 w 5044107"/>
                <a:gd name="connsiteY4" fmla="*/ 4521649 h 4525965"/>
                <a:gd name="connsiteX5" fmla="*/ 3120656 w 5044107"/>
                <a:gd name="connsiteY5" fmla="*/ 4378109 h 4525965"/>
                <a:gd name="connsiteX6" fmla="*/ 3864935 w 5044107"/>
                <a:gd name="connsiteY6" fmla="*/ 4053816 h 4525965"/>
                <a:gd name="connsiteX7" fmla="*/ 4561366 w 5044107"/>
                <a:gd name="connsiteY7" fmla="*/ 3543452 h 4525965"/>
                <a:gd name="connsiteX8" fmla="*/ 4970721 w 5044107"/>
                <a:gd name="connsiteY8" fmla="*/ 2836389 h 4525965"/>
                <a:gd name="connsiteX9" fmla="*/ 5020593 w 5044107"/>
                <a:gd name="connsiteY9" fmla="*/ 1678301 h 4525965"/>
                <a:gd name="connsiteX10" fmla="*/ 4718805 w 5044107"/>
                <a:gd name="connsiteY10" fmla="*/ 804506 h 4525965"/>
                <a:gd name="connsiteX11" fmla="*/ 3937236 w 5044107"/>
                <a:gd name="connsiteY11" fmla="*/ 0 h 4525965"/>
                <a:gd name="connsiteX0" fmla="*/ 0 w 5044107"/>
                <a:gd name="connsiteY0" fmla="*/ 3473203 h 4476980"/>
                <a:gd name="connsiteX1" fmla="*/ 510362 w 5044107"/>
                <a:gd name="connsiteY1" fmla="*/ 3845342 h 4476980"/>
                <a:gd name="connsiteX2" fmla="*/ 1206795 w 5044107"/>
                <a:gd name="connsiteY2" fmla="*/ 4275961 h 4476980"/>
                <a:gd name="connsiteX3" fmla="*/ 1796902 w 5044107"/>
                <a:gd name="connsiteY3" fmla="*/ 4424817 h 4476980"/>
                <a:gd name="connsiteX4" fmla="*/ 2498651 w 5044107"/>
                <a:gd name="connsiteY4" fmla="*/ 4472664 h 4476980"/>
                <a:gd name="connsiteX5" fmla="*/ 3120656 w 5044107"/>
                <a:gd name="connsiteY5" fmla="*/ 4329124 h 4476980"/>
                <a:gd name="connsiteX6" fmla="*/ 3864935 w 5044107"/>
                <a:gd name="connsiteY6" fmla="*/ 4004831 h 4476980"/>
                <a:gd name="connsiteX7" fmla="*/ 4561366 w 5044107"/>
                <a:gd name="connsiteY7" fmla="*/ 3494467 h 4476980"/>
                <a:gd name="connsiteX8" fmla="*/ 4970721 w 5044107"/>
                <a:gd name="connsiteY8" fmla="*/ 2787404 h 4476980"/>
                <a:gd name="connsiteX9" fmla="*/ 5020593 w 5044107"/>
                <a:gd name="connsiteY9" fmla="*/ 1629316 h 4476980"/>
                <a:gd name="connsiteX10" fmla="*/ 4718805 w 5044107"/>
                <a:gd name="connsiteY10" fmla="*/ 755521 h 4476980"/>
                <a:gd name="connsiteX11" fmla="*/ 3884984 w 5044107"/>
                <a:gd name="connsiteY11" fmla="*/ 0 h 4476980"/>
                <a:gd name="connsiteX0" fmla="*/ 0 w 5032342"/>
                <a:gd name="connsiteY0" fmla="*/ 3473203 h 4476980"/>
                <a:gd name="connsiteX1" fmla="*/ 510362 w 5032342"/>
                <a:gd name="connsiteY1" fmla="*/ 3845342 h 4476980"/>
                <a:gd name="connsiteX2" fmla="*/ 1206795 w 5032342"/>
                <a:gd name="connsiteY2" fmla="*/ 4275961 h 4476980"/>
                <a:gd name="connsiteX3" fmla="*/ 1796902 w 5032342"/>
                <a:gd name="connsiteY3" fmla="*/ 4424817 h 4476980"/>
                <a:gd name="connsiteX4" fmla="*/ 2498651 w 5032342"/>
                <a:gd name="connsiteY4" fmla="*/ 4472664 h 4476980"/>
                <a:gd name="connsiteX5" fmla="*/ 3120656 w 5032342"/>
                <a:gd name="connsiteY5" fmla="*/ 4329124 h 4476980"/>
                <a:gd name="connsiteX6" fmla="*/ 3864935 w 5032342"/>
                <a:gd name="connsiteY6" fmla="*/ 4004831 h 4476980"/>
                <a:gd name="connsiteX7" fmla="*/ 4561366 w 5032342"/>
                <a:gd name="connsiteY7" fmla="*/ 3494467 h 4476980"/>
                <a:gd name="connsiteX8" fmla="*/ 4902141 w 5032342"/>
                <a:gd name="connsiteY8" fmla="*/ 2875578 h 4476980"/>
                <a:gd name="connsiteX9" fmla="*/ 5020593 w 5032342"/>
                <a:gd name="connsiteY9" fmla="*/ 1629316 h 4476980"/>
                <a:gd name="connsiteX10" fmla="*/ 4718805 w 5032342"/>
                <a:gd name="connsiteY10" fmla="*/ 755521 h 4476980"/>
                <a:gd name="connsiteX11" fmla="*/ 3884984 w 5032342"/>
                <a:gd name="connsiteY11" fmla="*/ 0 h 4476980"/>
                <a:gd name="connsiteX0" fmla="*/ 0 w 5031848"/>
                <a:gd name="connsiteY0" fmla="*/ 3473203 h 4476980"/>
                <a:gd name="connsiteX1" fmla="*/ 510362 w 5031848"/>
                <a:gd name="connsiteY1" fmla="*/ 3845342 h 4476980"/>
                <a:gd name="connsiteX2" fmla="*/ 1206795 w 5031848"/>
                <a:gd name="connsiteY2" fmla="*/ 4275961 h 4476980"/>
                <a:gd name="connsiteX3" fmla="*/ 1796902 w 5031848"/>
                <a:gd name="connsiteY3" fmla="*/ 4424817 h 4476980"/>
                <a:gd name="connsiteX4" fmla="*/ 2498651 w 5031848"/>
                <a:gd name="connsiteY4" fmla="*/ 4472664 h 4476980"/>
                <a:gd name="connsiteX5" fmla="*/ 3120656 w 5031848"/>
                <a:gd name="connsiteY5" fmla="*/ 4329124 h 4476980"/>
                <a:gd name="connsiteX6" fmla="*/ 3864935 w 5031848"/>
                <a:gd name="connsiteY6" fmla="*/ 4004831 h 4476980"/>
                <a:gd name="connsiteX7" fmla="*/ 4597289 w 5031848"/>
                <a:gd name="connsiteY7" fmla="*/ 3396495 h 4476980"/>
                <a:gd name="connsiteX8" fmla="*/ 4902141 w 5031848"/>
                <a:gd name="connsiteY8" fmla="*/ 2875578 h 4476980"/>
                <a:gd name="connsiteX9" fmla="*/ 5020593 w 5031848"/>
                <a:gd name="connsiteY9" fmla="*/ 1629316 h 4476980"/>
                <a:gd name="connsiteX10" fmla="*/ 4718805 w 5031848"/>
                <a:gd name="connsiteY10" fmla="*/ 755521 h 4476980"/>
                <a:gd name="connsiteX11" fmla="*/ 3884984 w 5031848"/>
                <a:gd name="connsiteY11" fmla="*/ 0 h 4476980"/>
                <a:gd name="connsiteX0" fmla="*/ 0 w 5031848"/>
                <a:gd name="connsiteY0" fmla="*/ 3473203 h 4476980"/>
                <a:gd name="connsiteX1" fmla="*/ 510362 w 5031848"/>
                <a:gd name="connsiteY1" fmla="*/ 3845342 h 4476980"/>
                <a:gd name="connsiteX2" fmla="*/ 1206795 w 5031848"/>
                <a:gd name="connsiteY2" fmla="*/ 4275961 h 4476980"/>
                <a:gd name="connsiteX3" fmla="*/ 1796902 w 5031848"/>
                <a:gd name="connsiteY3" fmla="*/ 4424817 h 4476980"/>
                <a:gd name="connsiteX4" fmla="*/ 2498651 w 5031848"/>
                <a:gd name="connsiteY4" fmla="*/ 4472664 h 4476980"/>
                <a:gd name="connsiteX5" fmla="*/ 3120656 w 5031848"/>
                <a:gd name="connsiteY5" fmla="*/ 4329124 h 4476980"/>
                <a:gd name="connsiteX6" fmla="*/ 3864935 w 5031848"/>
                <a:gd name="connsiteY6" fmla="*/ 4004831 h 4476980"/>
                <a:gd name="connsiteX7" fmla="*/ 4597289 w 5031848"/>
                <a:gd name="connsiteY7" fmla="*/ 3396495 h 4476980"/>
                <a:gd name="connsiteX8" fmla="*/ 4902141 w 5031848"/>
                <a:gd name="connsiteY8" fmla="*/ 2875578 h 4476980"/>
                <a:gd name="connsiteX9" fmla="*/ 5020593 w 5031848"/>
                <a:gd name="connsiteY9" fmla="*/ 1629316 h 4476980"/>
                <a:gd name="connsiteX10" fmla="*/ 4718805 w 5031848"/>
                <a:gd name="connsiteY10" fmla="*/ 755521 h 4476980"/>
                <a:gd name="connsiteX11" fmla="*/ 3884984 w 5031848"/>
                <a:gd name="connsiteY11" fmla="*/ 0 h 4476980"/>
                <a:gd name="connsiteX0" fmla="*/ 0 w 5034669"/>
                <a:gd name="connsiteY0" fmla="*/ 3473203 h 4476980"/>
                <a:gd name="connsiteX1" fmla="*/ 510362 w 5034669"/>
                <a:gd name="connsiteY1" fmla="*/ 3845342 h 4476980"/>
                <a:gd name="connsiteX2" fmla="*/ 1206795 w 5034669"/>
                <a:gd name="connsiteY2" fmla="*/ 4275961 h 4476980"/>
                <a:gd name="connsiteX3" fmla="*/ 1796902 w 5034669"/>
                <a:gd name="connsiteY3" fmla="*/ 4424817 h 4476980"/>
                <a:gd name="connsiteX4" fmla="*/ 2498651 w 5034669"/>
                <a:gd name="connsiteY4" fmla="*/ 4472664 h 4476980"/>
                <a:gd name="connsiteX5" fmla="*/ 3120656 w 5034669"/>
                <a:gd name="connsiteY5" fmla="*/ 4329124 h 4476980"/>
                <a:gd name="connsiteX6" fmla="*/ 3864935 w 5034669"/>
                <a:gd name="connsiteY6" fmla="*/ 4004831 h 4476980"/>
                <a:gd name="connsiteX7" fmla="*/ 4597289 w 5034669"/>
                <a:gd name="connsiteY7" fmla="*/ 3396495 h 4476980"/>
                <a:gd name="connsiteX8" fmla="*/ 4902141 w 5034669"/>
                <a:gd name="connsiteY8" fmla="*/ 2875578 h 4476980"/>
                <a:gd name="connsiteX9" fmla="*/ 5020593 w 5034669"/>
                <a:gd name="connsiteY9" fmla="*/ 1629316 h 4476980"/>
                <a:gd name="connsiteX10" fmla="*/ 4718805 w 5034669"/>
                <a:gd name="connsiteY10" fmla="*/ 755521 h 4476980"/>
                <a:gd name="connsiteX11" fmla="*/ 3884984 w 5034669"/>
                <a:gd name="connsiteY11" fmla="*/ 0 h 4476980"/>
                <a:gd name="connsiteX0" fmla="*/ 0 w 5031683"/>
                <a:gd name="connsiteY0" fmla="*/ 3473203 h 4476980"/>
                <a:gd name="connsiteX1" fmla="*/ 510362 w 5031683"/>
                <a:gd name="connsiteY1" fmla="*/ 3845342 h 4476980"/>
                <a:gd name="connsiteX2" fmla="*/ 1206795 w 5031683"/>
                <a:gd name="connsiteY2" fmla="*/ 4275961 h 4476980"/>
                <a:gd name="connsiteX3" fmla="*/ 1796902 w 5031683"/>
                <a:gd name="connsiteY3" fmla="*/ 4424817 h 4476980"/>
                <a:gd name="connsiteX4" fmla="*/ 2498651 w 5031683"/>
                <a:gd name="connsiteY4" fmla="*/ 4472664 h 4476980"/>
                <a:gd name="connsiteX5" fmla="*/ 3120656 w 5031683"/>
                <a:gd name="connsiteY5" fmla="*/ 4329124 h 4476980"/>
                <a:gd name="connsiteX6" fmla="*/ 3864935 w 5031683"/>
                <a:gd name="connsiteY6" fmla="*/ 4004831 h 4476980"/>
                <a:gd name="connsiteX7" fmla="*/ 4597289 w 5031683"/>
                <a:gd name="connsiteY7" fmla="*/ 3396495 h 4476980"/>
                <a:gd name="connsiteX8" fmla="*/ 4872750 w 5031683"/>
                <a:gd name="connsiteY8" fmla="*/ 2852718 h 4476980"/>
                <a:gd name="connsiteX9" fmla="*/ 5020593 w 5031683"/>
                <a:gd name="connsiteY9" fmla="*/ 1629316 h 4476980"/>
                <a:gd name="connsiteX10" fmla="*/ 4718805 w 5031683"/>
                <a:gd name="connsiteY10" fmla="*/ 755521 h 4476980"/>
                <a:gd name="connsiteX11" fmla="*/ 3884984 w 5031683"/>
                <a:gd name="connsiteY11" fmla="*/ 0 h 4476980"/>
                <a:gd name="connsiteX0" fmla="*/ 0 w 5031683"/>
                <a:gd name="connsiteY0" fmla="*/ 3473203 h 4476980"/>
                <a:gd name="connsiteX1" fmla="*/ 510362 w 5031683"/>
                <a:gd name="connsiteY1" fmla="*/ 3845342 h 4476980"/>
                <a:gd name="connsiteX2" fmla="*/ 1206795 w 5031683"/>
                <a:gd name="connsiteY2" fmla="*/ 4275961 h 4476980"/>
                <a:gd name="connsiteX3" fmla="*/ 1796902 w 5031683"/>
                <a:gd name="connsiteY3" fmla="*/ 4424817 h 4476980"/>
                <a:gd name="connsiteX4" fmla="*/ 2498651 w 5031683"/>
                <a:gd name="connsiteY4" fmla="*/ 4472664 h 4476980"/>
                <a:gd name="connsiteX5" fmla="*/ 3120656 w 5031683"/>
                <a:gd name="connsiteY5" fmla="*/ 4329124 h 4476980"/>
                <a:gd name="connsiteX6" fmla="*/ 3864935 w 5031683"/>
                <a:gd name="connsiteY6" fmla="*/ 4004831 h 4476980"/>
                <a:gd name="connsiteX7" fmla="*/ 4597289 w 5031683"/>
                <a:gd name="connsiteY7" fmla="*/ 3396495 h 4476980"/>
                <a:gd name="connsiteX8" fmla="*/ 4872750 w 5031683"/>
                <a:gd name="connsiteY8" fmla="*/ 2852718 h 4476980"/>
                <a:gd name="connsiteX9" fmla="*/ 5020593 w 5031683"/>
                <a:gd name="connsiteY9" fmla="*/ 1629316 h 4476980"/>
                <a:gd name="connsiteX10" fmla="*/ 4718805 w 5031683"/>
                <a:gd name="connsiteY10" fmla="*/ 755521 h 4476980"/>
                <a:gd name="connsiteX11" fmla="*/ 3884984 w 5031683"/>
                <a:gd name="connsiteY11" fmla="*/ 0 h 4476980"/>
                <a:gd name="connsiteX0" fmla="*/ 0 w 5029780"/>
                <a:gd name="connsiteY0" fmla="*/ 3473203 h 4476980"/>
                <a:gd name="connsiteX1" fmla="*/ 510362 w 5029780"/>
                <a:gd name="connsiteY1" fmla="*/ 3845342 h 4476980"/>
                <a:gd name="connsiteX2" fmla="*/ 1206795 w 5029780"/>
                <a:gd name="connsiteY2" fmla="*/ 4275961 h 4476980"/>
                <a:gd name="connsiteX3" fmla="*/ 1796902 w 5029780"/>
                <a:gd name="connsiteY3" fmla="*/ 4424817 h 4476980"/>
                <a:gd name="connsiteX4" fmla="*/ 2498651 w 5029780"/>
                <a:gd name="connsiteY4" fmla="*/ 4472664 h 4476980"/>
                <a:gd name="connsiteX5" fmla="*/ 3120656 w 5029780"/>
                <a:gd name="connsiteY5" fmla="*/ 4329124 h 4476980"/>
                <a:gd name="connsiteX6" fmla="*/ 3864935 w 5029780"/>
                <a:gd name="connsiteY6" fmla="*/ 4004831 h 4476980"/>
                <a:gd name="connsiteX7" fmla="*/ 4597289 w 5029780"/>
                <a:gd name="connsiteY7" fmla="*/ 3396495 h 4476980"/>
                <a:gd name="connsiteX8" fmla="*/ 4872750 w 5029780"/>
                <a:gd name="connsiteY8" fmla="*/ 2852718 h 4476980"/>
                <a:gd name="connsiteX9" fmla="*/ 5020593 w 5029780"/>
                <a:gd name="connsiteY9" fmla="*/ 1629316 h 4476980"/>
                <a:gd name="connsiteX10" fmla="*/ 4718805 w 5029780"/>
                <a:gd name="connsiteY10" fmla="*/ 755521 h 4476980"/>
                <a:gd name="connsiteX11" fmla="*/ 3884984 w 5029780"/>
                <a:gd name="connsiteY11" fmla="*/ 0 h 4476980"/>
                <a:gd name="connsiteX0" fmla="*/ 0 w 5029780"/>
                <a:gd name="connsiteY0" fmla="*/ 3473203 h 4476980"/>
                <a:gd name="connsiteX1" fmla="*/ 510362 w 5029780"/>
                <a:gd name="connsiteY1" fmla="*/ 3845342 h 4476980"/>
                <a:gd name="connsiteX2" fmla="*/ 1206795 w 5029780"/>
                <a:gd name="connsiteY2" fmla="*/ 4275961 h 4476980"/>
                <a:gd name="connsiteX3" fmla="*/ 1796902 w 5029780"/>
                <a:gd name="connsiteY3" fmla="*/ 4424817 h 4476980"/>
                <a:gd name="connsiteX4" fmla="*/ 2498651 w 5029780"/>
                <a:gd name="connsiteY4" fmla="*/ 4472664 h 4476980"/>
                <a:gd name="connsiteX5" fmla="*/ 3120656 w 5029780"/>
                <a:gd name="connsiteY5" fmla="*/ 4329124 h 4476980"/>
                <a:gd name="connsiteX6" fmla="*/ 3864935 w 5029780"/>
                <a:gd name="connsiteY6" fmla="*/ 4004831 h 4476980"/>
                <a:gd name="connsiteX7" fmla="*/ 4597289 w 5029780"/>
                <a:gd name="connsiteY7" fmla="*/ 3396495 h 4476980"/>
                <a:gd name="connsiteX8" fmla="*/ 4872750 w 5029780"/>
                <a:gd name="connsiteY8" fmla="*/ 2852718 h 4476980"/>
                <a:gd name="connsiteX9" fmla="*/ 5020593 w 5029780"/>
                <a:gd name="connsiteY9" fmla="*/ 1629316 h 4476980"/>
                <a:gd name="connsiteX10" fmla="*/ 4718805 w 5029780"/>
                <a:gd name="connsiteY10" fmla="*/ 755521 h 4476980"/>
                <a:gd name="connsiteX11" fmla="*/ 3884984 w 5029780"/>
                <a:gd name="connsiteY11" fmla="*/ 0 h 4476980"/>
                <a:gd name="connsiteX0" fmla="*/ 0 w 5029870"/>
                <a:gd name="connsiteY0" fmla="*/ 3473203 h 4476980"/>
                <a:gd name="connsiteX1" fmla="*/ 510362 w 5029870"/>
                <a:gd name="connsiteY1" fmla="*/ 3845342 h 4476980"/>
                <a:gd name="connsiteX2" fmla="*/ 1206795 w 5029870"/>
                <a:gd name="connsiteY2" fmla="*/ 4275961 h 4476980"/>
                <a:gd name="connsiteX3" fmla="*/ 1796902 w 5029870"/>
                <a:gd name="connsiteY3" fmla="*/ 4424817 h 4476980"/>
                <a:gd name="connsiteX4" fmla="*/ 2498651 w 5029870"/>
                <a:gd name="connsiteY4" fmla="*/ 4472664 h 4476980"/>
                <a:gd name="connsiteX5" fmla="*/ 3120656 w 5029870"/>
                <a:gd name="connsiteY5" fmla="*/ 4329124 h 4476980"/>
                <a:gd name="connsiteX6" fmla="*/ 3864935 w 5029870"/>
                <a:gd name="connsiteY6" fmla="*/ 4004831 h 4476980"/>
                <a:gd name="connsiteX7" fmla="*/ 4587492 w 5029870"/>
                <a:gd name="connsiteY7" fmla="*/ 3360572 h 4476980"/>
                <a:gd name="connsiteX8" fmla="*/ 4872750 w 5029870"/>
                <a:gd name="connsiteY8" fmla="*/ 2852718 h 4476980"/>
                <a:gd name="connsiteX9" fmla="*/ 5020593 w 5029870"/>
                <a:gd name="connsiteY9" fmla="*/ 1629316 h 4476980"/>
                <a:gd name="connsiteX10" fmla="*/ 4718805 w 5029870"/>
                <a:gd name="connsiteY10" fmla="*/ 755521 h 4476980"/>
                <a:gd name="connsiteX11" fmla="*/ 3884984 w 5029870"/>
                <a:gd name="connsiteY11" fmla="*/ 0 h 4476980"/>
                <a:gd name="connsiteX0" fmla="*/ 0 w 5029870"/>
                <a:gd name="connsiteY0" fmla="*/ 3473203 h 4476980"/>
                <a:gd name="connsiteX1" fmla="*/ 510362 w 5029870"/>
                <a:gd name="connsiteY1" fmla="*/ 3845342 h 4476980"/>
                <a:gd name="connsiteX2" fmla="*/ 1206795 w 5029870"/>
                <a:gd name="connsiteY2" fmla="*/ 4275961 h 4476980"/>
                <a:gd name="connsiteX3" fmla="*/ 1796902 w 5029870"/>
                <a:gd name="connsiteY3" fmla="*/ 4424817 h 4476980"/>
                <a:gd name="connsiteX4" fmla="*/ 2498651 w 5029870"/>
                <a:gd name="connsiteY4" fmla="*/ 4472664 h 4476980"/>
                <a:gd name="connsiteX5" fmla="*/ 3120656 w 5029870"/>
                <a:gd name="connsiteY5" fmla="*/ 4329124 h 4476980"/>
                <a:gd name="connsiteX6" fmla="*/ 3864935 w 5029870"/>
                <a:gd name="connsiteY6" fmla="*/ 4004831 h 4476980"/>
                <a:gd name="connsiteX7" fmla="*/ 4587492 w 5029870"/>
                <a:gd name="connsiteY7" fmla="*/ 3360572 h 4476980"/>
                <a:gd name="connsiteX8" fmla="*/ 4872750 w 5029870"/>
                <a:gd name="connsiteY8" fmla="*/ 2735152 h 4476980"/>
                <a:gd name="connsiteX9" fmla="*/ 5020593 w 5029870"/>
                <a:gd name="connsiteY9" fmla="*/ 1629316 h 4476980"/>
                <a:gd name="connsiteX10" fmla="*/ 4718805 w 5029870"/>
                <a:gd name="connsiteY10" fmla="*/ 755521 h 4476980"/>
                <a:gd name="connsiteX11" fmla="*/ 3884984 w 5029870"/>
                <a:gd name="connsiteY11" fmla="*/ 0 h 4476980"/>
                <a:gd name="connsiteX0" fmla="*/ 0 w 5044379"/>
                <a:gd name="connsiteY0" fmla="*/ 3473203 h 4476980"/>
                <a:gd name="connsiteX1" fmla="*/ 510362 w 5044379"/>
                <a:gd name="connsiteY1" fmla="*/ 3845342 h 4476980"/>
                <a:gd name="connsiteX2" fmla="*/ 1206795 w 5044379"/>
                <a:gd name="connsiteY2" fmla="*/ 4275961 h 4476980"/>
                <a:gd name="connsiteX3" fmla="*/ 1796902 w 5044379"/>
                <a:gd name="connsiteY3" fmla="*/ 4424817 h 4476980"/>
                <a:gd name="connsiteX4" fmla="*/ 2498651 w 5044379"/>
                <a:gd name="connsiteY4" fmla="*/ 4472664 h 4476980"/>
                <a:gd name="connsiteX5" fmla="*/ 3120656 w 5044379"/>
                <a:gd name="connsiteY5" fmla="*/ 4329124 h 4476980"/>
                <a:gd name="connsiteX6" fmla="*/ 3864935 w 5044379"/>
                <a:gd name="connsiteY6" fmla="*/ 4004831 h 4476980"/>
                <a:gd name="connsiteX7" fmla="*/ 4872750 w 5044379"/>
                <a:gd name="connsiteY7" fmla="*/ 2735152 h 4476980"/>
                <a:gd name="connsiteX8" fmla="*/ 5020593 w 5044379"/>
                <a:gd name="connsiteY8" fmla="*/ 1629316 h 4476980"/>
                <a:gd name="connsiteX9" fmla="*/ 4718805 w 5044379"/>
                <a:gd name="connsiteY9" fmla="*/ 755521 h 4476980"/>
                <a:gd name="connsiteX10" fmla="*/ 3884984 w 5044379"/>
                <a:gd name="connsiteY10" fmla="*/ 0 h 4476980"/>
                <a:gd name="connsiteX0" fmla="*/ 0 w 5044379"/>
                <a:gd name="connsiteY0" fmla="*/ 3473203 h 4476980"/>
                <a:gd name="connsiteX1" fmla="*/ 510362 w 5044379"/>
                <a:gd name="connsiteY1" fmla="*/ 3845342 h 4476980"/>
                <a:gd name="connsiteX2" fmla="*/ 1206795 w 5044379"/>
                <a:gd name="connsiteY2" fmla="*/ 4275961 h 4476980"/>
                <a:gd name="connsiteX3" fmla="*/ 1796902 w 5044379"/>
                <a:gd name="connsiteY3" fmla="*/ 4424817 h 4476980"/>
                <a:gd name="connsiteX4" fmla="*/ 2498651 w 5044379"/>
                <a:gd name="connsiteY4" fmla="*/ 4472664 h 4476980"/>
                <a:gd name="connsiteX5" fmla="*/ 3120656 w 5044379"/>
                <a:gd name="connsiteY5" fmla="*/ 4329124 h 4476980"/>
                <a:gd name="connsiteX6" fmla="*/ 3864935 w 5044379"/>
                <a:gd name="connsiteY6" fmla="*/ 4004831 h 4476980"/>
                <a:gd name="connsiteX7" fmla="*/ 4872750 w 5044379"/>
                <a:gd name="connsiteY7" fmla="*/ 2735152 h 4476980"/>
                <a:gd name="connsiteX8" fmla="*/ 5020593 w 5044379"/>
                <a:gd name="connsiteY8" fmla="*/ 1629316 h 4476980"/>
                <a:gd name="connsiteX9" fmla="*/ 4718805 w 5044379"/>
                <a:gd name="connsiteY9" fmla="*/ 755521 h 4476980"/>
                <a:gd name="connsiteX10" fmla="*/ 3884984 w 5044379"/>
                <a:gd name="connsiteY10" fmla="*/ 0 h 4476980"/>
                <a:gd name="connsiteX0" fmla="*/ 0 w 5030641"/>
                <a:gd name="connsiteY0" fmla="*/ 3473203 h 4476980"/>
                <a:gd name="connsiteX1" fmla="*/ 510362 w 5030641"/>
                <a:gd name="connsiteY1" fmla="*/ 3845342 h 4476980"/>
                <a:gd name="connsiteX2" fmla="*/ 1206795 w 5030641"/>
                <a:gd name="connsiteY2" fmla="*/ 4275961 h 4476980"/>
                <a:gd name="connsiteX3" fmla="*/ 1796902 w 5030641"/>
                <a:gd name="connsiteY3" fmla="*/ 4424817 h 4476980"/>
                <a:gd name="connsiteX4" fmla="*/ 2498651 w 5030641"/>
                <a:gd name="connsiteY4" fmla="*/ 4472664 h 4476980"/>
                <a:gd name="connsiteX5" fmla="*/ 3120656 w 5030641"/>
                <a:gd name="connsiteY5" fmla="*/ 4329124 h 4476980"/>
                <a:gd name="connsiteX6" fmla="*/ 3864935 w 5030641"/>
                <a:gd name="connsiteY6" fmla="*/ 4004831 h 4476980"/>
                <a:gd name="connsiteX7" fmla="*/ 4771512 w 5030641"/>
                <a:gd name="connsiteY7" fmla="*/ 3019269 h 4476980"/>
                <a:gd name="connsiteX8" fmla="*/ 5020593 w 5030641"/>
                <a:gd name="connsiteY8" fmla="*/ 1629316 h 4476980"/>
                <a:gd name="connsiteX9" fmla="*/ 4718805 w 5030641"/>
                <a:gd name="connsiteY9" fmla="*/ 755521 h 4476980"/>
                <a:gd name="connsiteX10" fmla="*/ 3884984 w 5030641"/>
                <a:gd name="connsiteY10" fmla="*/ 0 h 4476980"/>
                <a:gd name="connsiteX0" fmla="*/ 0 w 5028713"/>
                <a:gd name="connsiteY0" fmla="*/ 3473203 h 4476980"/>
                <a:gd name="connsiteX1" fmla="*/ 510362 w 5028713"/>
                <a:gd name="connsiteY1" fmla="*/ 3845342 h 4476980"/>
                <a:gd name="connsiteX2" fmla="*/ 1206795 w 5028713"/>
                <a:gd name="connsiteY2" fmla="*/ 4275961 h 4476980"/>
                <a:gd name="connsiteX3" fmla="*/ 1796902 w 5028713"/>
                <a:gd name="connsiteY3" fmla="*/ 4424817 h 4476980"/>
                <a:gd name="connsiteX4" fmla="*/ 2498651 w 5028713"/>
                <a:gd name="connsiteY4" fmla="*/ 4472664 h 4476980"/>
                <a:gd name="connsiteX5" fmla="*/ 3120656 w 5028713"/>
                <a:gd name="connsiteY5" fmla="*/ 4329124 h 4476980"/>
                <a:gd name="connsiteX6" fmla="*/ 3864935 w 5028713"/>
                <a:gd name="connsiteY6" fmla="*/ 4004831 h 4476980"/>
                <a:gd name="connsiteX7" fmla="*/ 4735590 w 5028713"/>
                <a:gd name="connsiteY7" fmla="*/ 2980081 h 4476980"/>
                <a:gd name="connsiteX8" fmla="*/ 5020593 w 5028713"/>
                <a:gd name="connsiteY8" fmla="*/ 1629316 h 4476980"/>
                <a:gd name="connsiteX9" fmla="*/ 4718805 w 5028713"/>
                <a:gd name="connsiteY9" fmla="*/ 755521 h 4476980"/>
                <a:gd name="connsiteX10" fmla="*/ 3884984 w 5028713"/>
                <a:gd name="connsiteY10" fmla="*/ 0 h 4476980"/>
                <a:gd name="connsiteX0" fmla="*/ 0 w 5028713"/>
                <a:gd name="connsiteY0" fmla="*/ 3473203 h 4476980"/>
                <a:gd name="connsiteX1" fmla="*/ 510362 w 5028713"/>
                <a:gd name="connsiteY1" fmla="*/ 3845342 h 4476980"/>
                <a:gd name="connsiteX2" fmla="*/ 1206795 w 5028713"/>
                <a:gd name="connsiteY2" fmla="*/ 4275961 h 4476980"/>
                <a:gd name="connsiteX3" fmla="*/ 1796902 w 5028713"/>
                <a:gd name="connsiteY3" fmla="*/ 4424817 h 4476980"/>
                <a:gd name="connsiteX4" fmla="*/ 2498651 w 5028713"/>
                <a:gd name="connsiteY4" fmla="*/ 4472664 h 4476980"/>
                <a:gd name="connsiteX5" fmla="*/ 3120656 w 5028713"/>
                <a:gd name="connsiteY5" fmla="*/ 4329124 h 4476980"/>
                <a:gd name="connsiteX6" fmla="*/ 3864935 w 5028713"/>
                <a:gd name="connsiteY6" fmla="*/ 4004831 h 4476980"/>
                <a:gd name="connsiteX7" fmla="*/ 4735590 w 5028713"/>
                <a:gd name="connsiteY7" fmla="*/ 2980081 h 4476980"/>
                <a:gd name="connsiteX8" fmla="*/ 5020593 w 5028713"/>
                <a:gd name="connsiteY8" fmla="*/ 1629316 h 4476980"/>
                <a:gd name="connsiteX9" fmla="*/ 4718805 w 5028713"/>
                <a:gd name="connsiteY9" fmla="*/ 755521 h 4476980"/>
                <a:gd name="connsiteX10" fmla="*/ 3884984 w 5028713"/>
                <a:gd name="connsiteY10" fmla="*/ 0 h 4476980"/>
                <a:gd name="connsiteX0" fmla="*/ 0 w 5028713"/>
                <a:gd name="connsiteY0" fmla="*/ 3473203 h 4476980"/>
                <a:gd name="connsiteX1" fmla="*/ 510362 w 5028713"/>
                <a:gd name="connsiteY1" fmla="*/ 3845342 h 4476980"/>
                <a:gd name="connsiteX2" fmla="*/ 1206795 w 5028713"/>
                <a:gd name="connsiteY2" fmla="*/ 4275961 h 4476980"/>
                <a:gd name="connsiteX3" fmla="*/ 1796902 w 5028713"/>
                <a:gd name="connsiteY3" fmla="*/ 4424817 h 4476980"/>
                <a:gd name="connsiteX4" fmla="*/ 2498651 w 5028713"/>
                <a:gd name="connsiteY4" fmla="*/ 4472664 h 4476980"/>
                <a:gd name="connsiteX5" fmla="*/ 3120656 w 5028713"/>
                <a:gd name="connsiteY5" fmla="*/ 4329124 h 4476980"/>
                <a:gd name="connsiteX6" fmla="*/ 3864935 w 5028713"/>
                <a:gd name="connsiteY6" fmla="*/ 4004831 h 4476980"/>
                <a:gd name="connsiteX7" fmla="*/ 4735590 w 5028713"/>
                <a:gd name="connsiteY7" fmla="*/ 2980081 h 4476980"/>
                <a:gd name="connsiteX8" fmla="*/ 5020593 w 5028713"/>
                <a:gd name="connsiteY8" fmla="*/ 1629316 h 4476980"/>
                <a:gd name="connsiteX9" fmla="*/ 4718805 w 5028713"/>
                <a:gd name="connsiteY9" fmla="*/ 755521 h 4476980"/>
                <a:gd name="connsiteX10" fmla="*/ 3884984 w 5028713"/>
                <a:gd name="connsiteY10" fmla="*/ 0 h 4476980"/>
                <a:gd name="connsiteX0" fmla="*/ 0 w 5028713"/>
                <a:gd name="connsiteY0" fmla="*/ 3473203 h 4476980"/>
                <a:gd name="connsiteX1" fmla="*/ 510362 w 5028713"/>
                <a:gd name="connsiteY1" fmla="*/ 3845342 h 4476980"/>
                <a:gd name="connsiteX2" fmla="*/ 1206795 w 5028713"/>
                <a:gd name="connsiteY2" fmla="*/ 4275961 h 4476980"/>
                <a:gd name="connsiteX3" fmla="*/ 1796902 w 5028713"/>
                <a:gd name="connsiteY3" fmla="*/ 4424817 h 4476980"/>
                <a:gd name="connsiteX4" fmla="*/ 2498651 w 5028713"/>
                <a:gd name="connsiteY4" fmla="*/ 4472664 h 4476980"/>
                <a:gd name="connsiteX5" fmla="*/ 3120656 w 5028713"/>
                <a:gd name="connsiteY5" fmla="*/ 4329124 h 4476980"/>
                <a:gd name="connsiteX6" fmla="*/ 3864935 w 5028713"/>
                <a:gd name="connsiteY6" fmla="*/ 4004831 h 4476980"/>
                <a:gd name="connsiteX7" fmla="*/ 4735590 w 5028713"/>
                <a:gd name="connsiteY7" fmla="*/ 2980081 h 4476980"/>
                <a:gd name="connsiteX8" fmla="*/ 5020593 w 5028713"/>
                <a:gd name="connsiteY8" fmla="*/ 1629316 h 4476980"/>
                <a:gd name="connsiteX9" fmla="*/ 4718805 w 5028713"/>
                <a:gd name="connsiteY9" fmla="*/ 755521 h 4476980"/>
                <a:gd name="connsiteX10" fmla="*/ 3884984 w 5028713"/>
                <a:gd name="connsiteY10" fmla="*/ 0 h 4476980"/>
                <a:gd name="connsiteX0" fmla="*/ 0 w 5031563"/>
                <a:gd name="connsiteY0" fmla="*/ 3473203 h 4476980"/>
                <a:gd name="connsiteX1" fmla="*/ 510362 w 5031563"/>
                <a:gd name="connsiteY1" fmla="*/ 3845342 h 4476980"/>
                <a:gd name="connsiteX2" fmla="*/ 1206795 w 5031563"/>
                <a:gd name="connsiteY2" fmla="*/ 4275961 h 4476980"/>
                <a:gd name="connsiteX3" fmla="*/ 1796902 w 5031563"/>
                <a:gd name="connsiteY3" fmla="*/ 4424817 h 4476980"/>
                <a:gd name="connsiteX4" fmla="*/ 2498651 w 5031563"/>
                <a:gd name="connsiteY4" fmla="*/ 4472664 h 4476980"/>
                <a:gd name="connsiteX5" fmla="*/ 3120656 w 5031563"/>
                <a:gd name="connsiteY5" fmla="*/ 4329124 h 4476980"/>
                <a:gd name="connsiteX6" fmla="*/ 3864935 w 5031563"/>
                <a:gd name="connsiteY6" fmla="*/ 4004831 h 4476980"/>
                <a:gd name="connsiteX7" fmla="*/ 4784576 w 5031563"/>
                <a:gd name="connsiteY7" fmla="*/ 2999675 h 4476980"/>
                <a:gd name="connsiteX8" fmla="*/ 5020593 w 5031563"/>
                <a:gd name="connsiteY8" fmla="*/ 1629316 h 4476980"/>
                <a:gd name="connsiteX9" fmla="*/ 4718805 w 5031563"/>
                <a:gd name="connsiteY9" fmla="*/ 755521 h 4476980"/>
                <a:gd name="connsiteX10" fmla="*/ 3884984 w 5031563"/>
                <a:gd name="connsiteY10" fmla="*/ 0 h 4476980"/>
                <a:gd name="connsiteX0" fmla="*/ 0 w 5029167"/>
                <a:gd name="connsiteY0" fmla="*/ 3473203 h 4476980"/>
                <a:gd name="connsiteX1" fmla="*/ 510362 w 5029167"/>
                <a:gd name="connsiteY1" fmla="*/ 3845342 h 4476980"/>
                <a:gd name="connsiteX2" fmla="*/ 1206795 w 5029167"/>
                <a:gd name="connsiteY2" fmla="*/ 4275961 h 4476980"/>
                <a:gd name="connsiteX3" fmla="*/ 1796902 w 5029167"/>
                <a:gd name="connsiteY3" fmla="*/ 4424817 h 4476980"/>
                <a:gd name="connsiteX4" fmla="*/ 2498651 w 5029167"/>
                <a:gd name="connsiteY4" fmla="*/ 4472664 h 4476980"/>
                <a:gd name="connsiteX5" fmla="*/ 3120656 w 5029167"/>
                <a:gd name="connsiteY5" fmla="*/ 4329124 h 4476980"/>
                <a:gd name="connsiteX6" fmla="*/ 3864935 w 5029167"/>
                <a:gd name="connsiteY6" fmla="*/ 4004831 h 4476980"/>
                <a:gd name="connsiteX7" fmla="*/ 4745387 w 5029167"/>
                <a:gd name="connsiteY7" fmla="*/ 2950689 h 4476980"/>
                <a:gd name="connsiteX8" fmla="*/ 5020593 w 5029167"/>
                <a:gd name="connsiteY8" fmla="*/ 1629316 h 4476980"/>
                <a:gd name="connsiteX9" fmla="*/ 4718805 w 5029167"/>
                <a:gd name="connsiteY9" fmla="*/ 755521 h 4476980"/>
                <a:gd name="connsiteX10" fmla="*/ 3884984 w 5029167"/>
                <a:gd name="connsiteY10" fmla="*/ 0 h 4476980"/>
                <a:gd name="connsiteX0" fmla="*/ 0 w 5029643"/>
                <a:gd name="connsiteY0" fmla="*/ 3473203 h 4476980"/>
                <a:gd name="connsiteX1" fmla="*/ 510362 w 5029643"/>
                <a:gd name="connsiteY1" fmla="*/ 3845342 h 4476980"/>
                <a:gd name="connsiteX2" fmla="*/ 1206795 w 5029643"/>
                <a:gd name="connsiteY2" fmla="*/ 4275961 h 4476980"/>
                <a:gd name="connsiteX3" fmla="*/ 1796902 w 5029643"/>
                <a:gd name="connsiteY3" fmla="*/ 4424817 h 4476980"/>
                <a:gd name="connsiteX4" fmla="*/ 2498651 w 5029643"/>
                <a:gd name="connsiteY4" fmla="*/ 4472664 h 4476980"/>
                <a:gd name="connsiteX5" fmla="*/ 3120656 w 5029643"/>
                <a:gd name="connsiteY5" fmla="*/ 4329124 h 4476980"/>
                <a:gd name="connsiteX6" fmla="*/ 3864935 w 5029643"/>
                <a:gd name="connsiteY6" fmla="*/ 4004831 h 4476980"/>
                <a:gd name="connsiteX7" fmla="*/ 4745387 w 5029643"/>
                <a:gd name="connsiteY7" fmla="*/ 2950689 h 4476980"/>
                <a:gd name="connsiteX8" fmla="*/ 5020593 w 5029643"/>
                <a:gd name="connsiteY8" fmla="*/ 1629316 h 4476980"/>
                <a:gd name="connsiteX9" fmla="*/ 4718805 w 5029643"/>
                <a:gd name="connsiteY9" fmla="*/ 755521 h 4476980"/>
                <a:gd name="connsiteX10" fmla="*/ 3884984 w 5029643"/>
                <a:gd name="connsiteY10" fmla="*/ 0 h 4476980"/>
                <a:gd name="connsiteX0" fmla="*/ 0 w 5029643"/>
                <a:gd name="connsiteY0" fmla="*/ 3473203 h 4476980"/>
                <a:gd name="connsiteX1" fmla="*/ 510362 w 5029643"/>
                <a:gd name="connsiteY1" fmla="*/ 3845342 h 4476980"/>
                <a:gd name="connsiteX2" fmla="*/ 1206795 w 5029643"/>
                <a:gd name="connsiteY2" fmla="*/ 4275961 h 4476980"/>
                <a:gd name="connsiteX3" fmla="*/ 1796902 w 5029643"/>
                <a:gd name="connsiteY3" fmla="*/ 4424817 h 4476980"/>
                <a:gd name="connsiteX4" fmla="*/ 2498651 w 5029643"/>
                <a:gd name="connsiteY4" fmla="*/ 4472664 h 4476980"/>
                <a:gd name="connsiteX5" fmla="*/ 3120656 w 5029643"/>
                <a:gd name="connsiteY5" fmla="*/ 4329124 h 4476980"/>
                <a:gd name="connsiteX6" fmla="*/ 3864935 w 5029643"/>
                <a:gd name="connsiteY6" fmla="*/ 4004831 h 4476980"/>
                <a:gd name="connsiteX7" fmla="*/ 4745387 w 5029643"/>
                <a:gd name="connsiteY7" fmla="*/ 2950689 h 4476980"/>
                <a:gd name="connsiteX8" fmla="*/ 5020593 w 5029643"/>
                <a:gd name="connsiteY8" fmla="*/ 1629316 h 4476980"/>
                <a:gd name="connsiteX9" fmla="*/ 4718805 w 5029643"/>
                <a:gd name="connsiteY9" fmla="*/ 755521 h 4476980"/>
                <a:gd name="connsiteX10" fmla="*/ 3884984 w 5029643"/>
                <a:gd name="connsiteY10" fmla="*/ 0 h 4476980"/>
                <a:gd name="connsiteX0" fmla="*/ 0 w 4932380"/>
                <a:gd name="connsiteY0" fmla="*/ 3473203 h 4476980"/>
                <a:gd name="connsiteX1" fmla="*/ 510362 w 4932380"/>
                <a:gd name="connsiteY1" fmla="*/ 3845342 h 4476980"/>
                <a:gd name="connsiteX2" fmla="*/ 1206795 w 4932380"/>
                <a:gd name="connsiteY2" fmla="*/ 4275961 h 4476980"/>
                <a:gd name="connsiteX3" fmla="*/ 1796902 w 4932380"/>
                <a:gd name="connsiteY3" fmla="*/ 4424817 h 4476980"/>
                <a:gd name="connsiteX4" fmla="*/ 2498651 w 4932380"/>
                <a:gd name="connsiteY4" fmla="*/ 4472664 h 4476980"/>
                <a:gd name="connsiteX5" fmla="*/ 3120656 w 4932380"/>
                <a:gd name="connsiteY5" fmla="*/ 4329124 h 4476980"/>
                <a:gd name="connsiteX6" fmla="*/ 3864935 w 4932380"/>
                <a:gd name="connsiteY6" fmla="*/ 4004831 h 4476980"/>
                <a:gd name="connsiteX7" fmla="*/ 4745387 w 4932380"/>
                <a:gd name="connsiteY7" fmla="*/ 2950689 h 4476980"/>
                <a:gd name="connsiteX8" fmla="*/ 4916090 w 4932380"/>
                <a:gd name="connsiteY8" fmla="*/ 1629316 h 4476980"/>
                <a:gd name="connsiteX9" fmla="*/ 4718805 w 4932380"/>
                <a:gd name="connsiteY9" fmla="*/ 755521 h 4476980"/>
                <a:gd name="connsiteX10" fmla="*/ 3884984 w 4932380"/>
                <a:gd name="connsiteY10" fmla="*/ 0 h 4476980"/>
                <a:gd name="connsiteX0" fmla="*/ 0 w 4932380"/>
                <a:gd name="connsiteY0" fmla="*/ 3473203 h 4476980"/>
                <a:gd name="connsiteX1" fmla="*/ 510362 w 4932380"/>
                <a:gd name="connsiteY1" fmla="*/ 3845342 h 4476980"/>
                <a:gd name="connsiteX2" fmla="*/ 1206795 w 4932380"/>
                <a:gd name="connsiteY2" fmla="*/ 4275961 h 4476980"/>
                <a:gd name="connsiteX3" fmla="*/ 1796902 w 4932380"/>
                <a:gd name="connsiteY3" fmla="*/ 4424817 h 4476980"/>
                <a:gd name="connsiteX4" fmla="*/ 2498651 w 4932380"/>
                <a:gd name="connsiteY4" fmla="*/ 4472664 h 4476980"/>
                <a:gd name="connsiteX5" fmla="*/ 3120656 w 4932380"/>
                <a:gd name="connsiteY5" fmla="*/ 4329124 h 4476980"/>
                <a:gd name="connsiteX6" fmla="*/ 3864935 w 4932380"/>
                <a:gd name="connsiteY6" fmla="*/ 4004831 h 4476980"/>
                <a:gd name="connsiteX7" fmla="*/ 4745387 w 4932380"/>
                <a:gd name="connsiteY7" fmla="*/ 2950689 h 4476980"/>
                <a:gd name="connsiteX8" fmla="*/ 4916090 w 4932380"/>
                <a:gd name="connsiteY8" fmla="*/ 1629316 h 4476980"/>
                <a:gd name="connsiteX9" fmla="*/ 4637163 w 4932380"/>
                <a:gd name="connsiteY9" fmla="*/ 794710 h 4476980"/>
                <a:gd name="connsiteX10" fmla="*/ 3884984 w 4932380"/>
                <a:gd name="connsiteY10" fmla="*/ 0 h 4476980"/>
                <a:gd name="connsiteX0" fmla="*/ 0 w 4932380"/>
                <a:gd name="connsiteY0" fmla="*/ 3502595 h 4506372"/>
                <a:gd name="connsiteX1" fmla="*/ 510362 w 4932380"/>
                <a:gd name="connsiteY1" fmla="*/ 3874734 h 4506372"/>
                <a:gd name="connsiteX2" fmla="*/ 1206795 w 4932380"/>
                <a:gd name="connsiteY2" fmla="*/ 4305353 h 4506372"/>
                <a:gd name="connsiteX3" fmla="*/ 1796902 w 4932380"/>
                <a:gd name="connsiteY3" fmla="*/ 4454209 h 4506372"/>
                <a:gd name="connsiteX4" fmla="*/ 2498651 w 4932380"/>
                <a:gd name="connsiteY4" fmla="*/ 4502056 h 4506372"/>
                <a:gd name="connsiteX5" fmla="*/ 3120656 w 4932380"/>
                <a:gd name="connsiteY5" fmla="*/ 4358516 h 4506372"/>
                <a:gd name="connsiteX6" fmla="*/ 3864935 w 4932380"/>
                <a:gd name="connsiteY6" fmla="*/ 4034223 h 4506372"/>
                <a:gd name="connsiteX7" fmla="*/ 4745387 w 4932380"/>
                <a:gd name="connsiteY7" fmla="*/ 2980081 h 4506372"/>
                <a:gd name="connsiteX8" fmla="*/ 4916090 w 4932380"/>
                <a:gd name="connsiteY8" fmla="*/ 1658708 h 4506372"/>
                <a:gd name="connsiteX9" fmla="*/ 4637163 w 4932380"/>
                <a:gd name="connsiteY9" fmla="*/ 824102 h 4506372"/>
                <a:gd name="connsiteX10" fmla="*/ 3734761 w 4932380"/>
                <a:gd name="connsiteY10" fmla="*/ 0 h 4506372"/>
                <a:gd name="connsiteX0" fmla="*/ 0 w 4932380"/>
                <a:gd name="connsiteY0" fmla="*/ 3502595 h 4506372"/>
                <a:gd name="connsiteX1" fmla="*/ 510362 w 4932380"/>
                <a:gd name="connsiteY1" fmla="*/ 3874734 h 4506372"/>
                <a:gd name="connsiteX2" fmla="*/ 1206795 w 4932380"/>
                <a:gd name="connsiteY2" fmla="*/ 4305353 h 4506372"/>
                <a:gd name="connsiteX3" fmla="*/ 1796902 w 4932380"/>
                <a:gd name="connsiteY3" fmla="*/ 4454209 h 4506372"/>
                <a:gd name="connsiteX4" fmla="*/ 2498651 w 4932380"/>
                <a:gd name="connsiteY4" fmla="*/ 4502056 h 4506372"/>
                <a:gd name="connsiteX5" fmla="*/ 3120656 w 4932380"/>
                <a:gd name="connsiteY5" fmla="*/ 4358516 h 4506372"/>
                <a:gd name="connsiteX6" fmla="*/ 3864935 w 4932380"/>
                <a:gd name="connsiteY6" fmla="*/ 4034223 h 4506372"/>
                <a:gd name="connsiteX7" fmla="*/ 4745387 w 4932380"/>
                <a:gd name="connsiteY7" fmla="*/ 2980081 h 4506372"/>
                <a:gd name="connsiteX8" fmla="*/ 4916090 w 4932380"/>
                <a:gd name="connsiteY8" fmla="*/ 1658708 h 4506372"/>
                <a:gd name="connsiteX9" fmla="*/ 4637163 w 4932380"/>
                <a:gd name="connsiteY9" fmla="*/ 824102 h 4506372"/>
                <a:gd name="connsiteX10" fmla="*/ 3734761 w 4932380"/>
                <a:gd name="connsiteY10" fmla="*/ 0 h 4506372"/>
                <a:gd name="connsiteX0" fmla="*/ 0 w 4932380"/>
                <a:gd name="connsiteY0" fmla="*/ 3515658 h 4519435"/>
                <a:gd name="connsiteX1" fmla="*/ 510362 w 4932380"/>
                <a:gd name="connsiteY1" fmla="*/ 3887797 h 4519435"/>
                <a:gd name="connsiteX2" fmla="*/ 1206795 w 4932380"/>
                <a:gd name="connsiteY2" fmla="*/ 4318416 h 4519435"/>
                <a:gd name="connsiteX3" fmla="*/ 1796902 w 4932380"/>
                <a:gd name="connsiteY3" fmla="*/ 4467272 h 4519435"/>
                <a:gd name="connsiteX4" fmla="*/ 2498651 w 4932380"/>
                <a:gd name="connsiteY4" fmla="*/ 4515119 h 4519435"/>
                <a:gd name="connsiteX5" fmla="*/ 3120656 w 4932380"/>
                <a:gd name="connsiteY5" fmla="*/ 4371579 h 4519435"/>
                <a:gd name="connsiteX6" fmla="*/ 3864935 w 4932380"/>
                <a:gd name="connsiteY6" fmla="*/ 4047286 h 4519435"/>
                <a:gd name="connsiteX7" fmla="*/ 4745387 w 4932380"/>
                <a:gd name="connsiteY7" fmla="*/ 2993144 h 4519435"/>
                <a:gd name="connsiteX8" fmla="*/ 4916090 w 4932380"/>
                <a:gd name="connsiteY8" fmla="*/ 1671771 h 4519435"/>
                <a:gd name="connsiteX9" fmla="*/ 4637163 w 4932380"/>
                <a:gd name="connsiteY9" fmla="*/ 837165 h 4519435"/>
                <a:gd name="connsiteX10" fmla="*/ 3747824 w 4932380"/>
                <a:gd name="connsiteY10" fmla="*/ 0 h 4519435"/>
                <a:gd name="connsiteX0" fmla="*/ 0 w 4932380"/>
                <a:gd name="connsiteY0" fmla="*/ 3515658 h 4519435"/>
                <a:gd name="connsiteX1" fmla="*/ 510362 w 4932380"/>
                <a:gd name="connsiteY1" fmla="*/ 3887797 h 4519435"/>
                <a:gd name="connsiteX2" fmla="*/ 1206795 w 4932380"/>
                <a:gd name="connsiteY2" fmla="*/ 4318416 h 4519435"/>
                <a:gd name="connsiteX3" fmla="*/ 1796902 w 4932380"/>
                <a:gd name="connsiteY3" fmla="*/ 4467272 h 4519435"/>
                <a:gd name="connsiteX4" fmla="*/ 2498651 w 4932380"/>
                <a:gd name="connsiteY4" fmla="*/ 4515119 h 4519435"/>
                <a:gd name="connsiteX5" fmla="*/ 3120656 w 4932380"/>
                <a:gd name="connsiteY5" fmla="*/ 4371579 h 4519435"/>
                <a:gd name="connsiteX6" fmla="*/ 3864935 w 4932380"/>
                <a:gd name="connsiteY6" fmla="*/ 4047286 h 4519435"/>
                <a:gd name="connsiteX7" fmla="*/ 4745387 w 4932380"/>
                <a:gd name="connsiteY7" fmla="*/ 2993144 h 4519435"/>
                <a:gd name="connsiteX8" fmla="*/ 4916090 w 4932380"/>
                <a:gd name="connsiteY8" fmla="*/ 1671771 h 4519435"/>
                <a:gd name="connsiteX9" fmla="*/ 4637163 w 4932380"/>
                <a:gd name="connsiteY9" fmla="*/ 837165 h 4519435"/>
                <a:gd name="connsiteX10" fmla="*/ 3747824 w 4932380"/>
                <a:gd name="connsiteY10" fmla="*/ 0 h 451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2380" h="4519435">
                  <a:moveTo>
                    <a:pt x="0" y="3515658"/>
                  </a:moveTo>
                  <a:cubicBezTo>
                    <a:pt x="154615" y="3634831"/>
                    <a:pt x="309230" y="3754004"/>
                    <a:pt x="510362" y="3887797"/>
                  </a:cubicBezTo>
                  <a:cubicBezTo>
                    <a:pt x="711495" y="4021590"/>
                    <a:pt x="992372" y="4221837"/>
                    <a:pt x="1206795" y="4318416"/>
                  </a:cubicBezTo>
                  <a:cubicBezTo>
                    <a:pt x="1421218" y="4414995"/>
                    <a:pt x="1581593" y="4434488"/>
                    <a:pt x="1796902" y="4467272"/>
                  </a:cubicBezTo>
                  <a:cubicBezTo>
                    <a:pt x="2012211" y="4500056"/>
                    <a:pt x="2278025" y="4531068"/>
                    <a:pt x="2498651" y="4515119"/>
                  </a:cubicBezTo>
                  <a:cubicBezTo>
                    <a:pt x="2719277" y="4499170"/>
                    <a:pt x="2892942" y="4449551"/>
                    <a:pt x="3120656" y="4371579"/>
                  </a:cubicBezTo>
                  <a:cubicBezTo>
                    <a:pt x="3348370" y="4293607"/>
                    <a:pt x="3594147" y="4277025"/>
                    <a:pt x="3864935" y="4047286"/>
                  </a:cubicBezTo>
                  <a:cubicBezTo>
                    <a:pt x="4135723" y="3817547"/>
                    <a:pt x="4570195" y="3389063"/>
                    <a:pt x="4745387" y="2993144"/>
                  </a:cubicBezTo>
                  <a:cubicBezTo>
                    <a:pt x="4920579" y="2597225"/>
                    <a:pt x="4959506" y="1948218"/>
                    <a:pt x="4916090" y="1671771"/>
                  </a:cubicBezTo>
                  <a:cubicBezTo>
                    <a:pt x="4872674" y="1395324"/>
                    <a:pt x="4831874" y="1115794"/>
                    <a:pt x="4637163" y="837165"/>
                  </a:cubicBezTo>
                  <a:cubicBezTo>
                    <a:pt x="4442452" y="558537"/>
                    <a:pt x="3869655" y="99237"/>
                    <a:pt x="3747824" y="0"/>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4DC94647-68B5-46B6-AF49-4ABC91760983}"/>
                </a:ext>
              </a:extLst>
            </p:cNvPr>
            <p:cNvSpPr/>
            <p:nvPr/>
          </p:nvSpPr>
          <p:spPr>
            <a:xfrm>
              <a:off x="1981200" y="1584960"/>
              <a:ext cx="4414617" cy="4039108"/>
            </a:xfrm>
            <a:custGeom>
              <a:avLst/>
              <a:gdLst>
                <a:gd name="connsiteX0" fmla="*/ 0 w 3707456"/>
                <a:gd name="connsiteY0" fmla="*/ 834656 h 1814169"/>
                <a:gd name="connsiteX1" fmla="*/ 510362 w 3707456"/>
                <a:gd name="connsiteY1" fmla="*/ 1206795 h 1814169"/>
                <a:gd name="connsiteX2" fmla="*/ 1206795 w 3707456"/>
                <a:gd name="connsiteY2" fmla="*/ 1637414 h 1814169"/>
                <a:gd name="connsiteX3" fmla="*/ 1796902 w 3707456"/>
                <a:gd name="connsiteY3" fmla="*/ 1786270 h 1814169"/>
                <a:gd name="connsiteX4" fmla="*/ 2445488 w 3707456"/>
                <a:gd name="connsiteY4" fmla="*/ 1786270 h 1814169"/>
                <a:gd name="connsiteX5" fmla="*/ 3056860 w 3707456"/>
                <a:gd name="connsiteY5" fmla="*/ 1499191 h 1814169"/>
                <a:gd name="connsiteX6" fmla="*/ 3572539 w 3707456"/>
                <a:gd name="connsiteY6" fmla="*/ 1026042 h 1814169"/>
                <a:gd name="connsiteX7" fmla="*/ 3705446 w 3707456"/>
                <a:gd name="connsiteY7" fmla="*/ 723014 h 1814169"/>
                <a:gd name="connsiteX8" fmla="*/ 3636335 w 3707456"/>
                <a:gd name="connsiteY8" fmla="*/ 467833 h 1814169"/>
                <a:gd name="connsiteX9" fmla="*/ 3423683 w 3707456"/>
                <a:gd name="connsiteY9" fmla="*/ 276447 h 1814169"/>
                <a:gd name="connsiteX10" fmla="*/ 3088758 w 3707456"/>
                <a:gd name="connsiteY10" fmla="*/ 0 h 1814169"/>
                <a:gd name="connsiteX0" fmla="*/ 0 w 4133666"/>
                <a:gd name="connsiteY0" fmla="*/ 3492796 h 4472309"/>
                <a:gd name="connsiteX1" fmla="*/ 510362 w 4133666"/>
                <a:gd name="connsiteY1" fmla="*/ 3864935 h 4472309"/>
                <a:gd name="connsiteX2" fmla="*/ 1206795 w 4133666"/>
                <a:gd name="connsiteY2" fmla="*/ 4295554 h 4472309"/>
                <a:gd name="connsiteX3" fmla="*/ 1796902 w 4133666"/>
                <a:gd name="connsiteY3" fmla="*/ 4444410 h 4472309"/>
                <a:gd name="connsiteX4" fmla="*/ 2445488 w 4133666"/>
                <a:gd name="connsiteY4" fmla="*/ 4444410 h 4472309"/>
                <a:gd name="connsiteX5" fmla="*/ 3056860 w 4133666"/>
                <a:gd name="connsiteY5" fmla="*/ 4157331 h 4472309"/>
                <a:gd name="connsiteX6" fmla="*/ 3572539 w 4133666"/>
                <a:gd name="connsiteY6" fmla="*/ 3684182 h 4472309"/>
                <a:gd name="connsiteX7" fmla="*/ 3705446 w 4133666"/>
                <a:gd name="connsiteY7" fmla="*/ 3381154 h 4472309"/>
                <a:gd name="connsiteX8" fmla="*/ 3636335 w 4133666"/>
                <a:gd name="connsiteY8" fmla="*/ 3125973 h 4472309"/>
                <a:gd name="connsiteX9" fmla="*/ 3423683 w 4133666"/>
                <a:gd name="connsiteY9" fmla="*/ 2934587 h 4472309"/>
                <a:gd name="connsiteX10" fmla="*/ 4120116 w 4133666"/>
                <a:gd name="connsiteY10" fmla="*/ 0 h 4472309"/>
                <a:gd name="connsiteX0" fmla="*/ 0 w 4718270"/>
                <a:gd name="connsiteY0" fmla="*/ 3492796 h 4472309"/>
                <a:gd name="connsiteX1" fmla="*/ 510362 w 4718270"/>
                <a:gd name="connsiteY1" fmla="*/ 3864935 h 4472309"/>
                <a:gd name="connsiteX2" fmla="*/ 1206795 w 4718270"/>
                <a:gd name="connsiteY2" fmla="*/ 4295554 h 4472309"/>
                <a:gd name="connsiteX3" fmla="*/ 1796902 w 4718270"/>
                <a:gd name="connsiteY3" fmla="*/ 4444410 h 4472309"/>
                <a:gd name="connsiteX4" fmla="*/ 2445488 w 4718270"/>
                <a:gd name="connsiteY4" fmla="*/ 4444410 h 4472309"/>
                <a:gd name="connsiteX5" fmla="*/ 3056860 w 4718270"/>
                <a:gd name="connsiteY5" fmla="*/ 4157331 h 4472309"/>
                <a:gd name="connsiteX6" fmla="*/ 3572539 w 4718270"/>
                <a:gd name="connsiteY6" fmla="*/ 3684182 h 4472309"/>
                <a:gd name="connsiteX7" fmla="*/ 3705446 w 4718270"/>
                <a:gd name="connsiteY7" fmla="*/ 3381154 h 4472309"/>
                <a:gd name="connsiteX8" fmla="*/ 3636335 w 4718270"/>
                <a:gd name="connsiteY8" fmla="*/ 3125973 h 4472309"/>
                <a:gd name="connsiteX9" fmla="*/ 4710223 w 4718270"/>
                <a:gd name="connsiteY9" fmla="*/ 1148317 h 4472309"/>
                <a:gd name="connsiteX10" fmla="*/ 4120116 w 4718270"/>
                <a:gd name="connsiteY10" fmla="*/ 0 h 4472309"/>
                <a:gd name="connsiteX0" fmla="*/ 0 w 4902378"/>
                <a:gd name="connsiteY0" fmla="*/ 3492796 h 4472309"/>
                <a:gd name="connsiteX1" fmla="*/ 510362 w 4902378"/>
                <a:gd name="connsiteY1" fmla="*/ 3864935 h 4472309"/>
                <a:gd name="connsiteX2" fmla="*/ 1206795 w 4902378"/>
                <a:gd name="connsiteY2" fmla="*/ 4295554 h 4472309"/>
                <a:gd name="connsiteX3" fmla="*/ 1796902 w 4902378"/>
                <a:gd name="connsiteY3" fmla="*/ 4444410 h 4472309"/>
                <a:gd name="connsiteX4" fmla="*/ 2445488 w 4902378"/>
                <a:gd name="connsiteY4" fmla="*/ 4444410 h 4472309"/>
                <a:gd name="connsiteX5" fmla="*/ 3056860 w 4902378"/>
                <a:gd name="connsiteY5" fmla="*/ 4157331 h 4472309"/>
                <a:gd name="connsiteX6" fmla="*/ 3572539 w 4902378"/>
                <a:gd name="connsiteY6" fmla="*/ 3684182 h 4472309"/>
                <a:gd name="connsiteX7" fmla="*/ 3705446 w 4902378"/>
                <a:gd name="connsiteY7" fmla="*/ 3381154 h 4472309"/>
                <a:gd name="connsiteX8" fmla="*/ 4832498 w 4902378"/>
                <a:gd name="connsiteY8" fmla="*/ 2913322 h 4472309"/>
                <a:gd name="connsiteX9" fmla="*/ 4710223 w 4902378"/>
                <a:gd name="connsiteY9" fmla="*/ 1148317 h 4472309"/>
                <a:gd name="connsiteX10" fmla="*/ 4120116 w 4902378"/>
                <a:gd name="connsiteY10" fmla="*/ 0 h 4472309"/>
                <a:gd name="connsiteX0" fmla="*/ 0 w 4864720"/>
                <a:gd name="connsiteY0" fmla="*/ 3492796 h 4472309"/>
                <a:gd name="connsiteX1" fmla="*/ 510362 w 4864720"/>
                <a:gd name="connsiteY1" fmla="*/ 3864935 h 4472309"/>
                <a:gd name="connsiteX2" fmla="*/ 1206795 w 4864720"/>
                <a:gd name="connsiteY2" fmla="*/ 4295554 h 4472309"/>
                <a:gd name="connsiteX3" fmla="*/ 1796902 w 4864720"/>
                <a:gd name="connsiteY3" fmla="*/ 4444410 h 4472309"/>
                <a:gd name="connsiteX4" fmla="*/ 2445488 w 4864720"/>
                <a:gd name="connsiteY4" fmla="*/ 4444410 h 4472309"/>
                <a:gd name="connsiteX5" fmla="*/ 3056860 w 4864720"/>
                <a:gd name="connsiteY5" fmla="*/ 4157331 h 4472309"/>
                <a:gd name="connsiteX6" fmla="*/ 3572539 w 4864720"/>
                <a:gd name="connsiteY6" fmla="*/ 3684182 h 4472309"/>
                <a:gd name="connsiteX7" fmla="*/ 4221125 w 4864720"/>
                <a:gd name="connsiteY7" fmla="*/ 3716079 h 4472309"/>
                <a:gd name="connsiteX8" fmla="*/ 4832498 w 4864720"/>
                <a:gd name="connsiteY8" fmla="*/ 2913322 h 4472309"/>
                <a:gd name="connsiteX9" fmla="*/ 4710223 w 4864720"/>
                <a:gd name="connsiteY9" fmla="*/ 1148317 h 4472309"/>
                <a:gd name="connsiteX10" fmla="*/ 4120116 w 4864720"/>
                <a:gd name="connsiteY10" fmla="*/ 0 h 4472309"/>
                <a:gd name="connsiteX0" fmla="*/ 0 w 4864720"/>
                <a:gd name="connsiteY0" fmla="*/ 3492796 h 4472309"/>
                <a:gd name="connsiteX1" fmla="*/ 510362 w 4864720"/>
                <a:gd name="connsiteY1" fmla="*/ 3864935 h 4472309"/>
                <a:gd name="connsiteX2" fmla="*/ 1206795 w 4864720"/>
                <a:gd name="connsiteY2" fmla="*/ 4295554 h 4472309"/>
                <a:gd name="connsiteX3" fmla="*/ 1796902 w 4864720"/>
                <a:gd name="connsiteY3" fmla="*/ 4444410 h 4472309"/>
                <a:gd name="connsiteX4" fmla="*/ 2445488 w 4864720"/>
                <a:gd name="connsiteY4" fmla="*/ 4444410 h 4472309"/>
                <a:gd name="connsiteX5" fmla="*/ 3056860 w 4864720"/>
                <a:gd name="connsiteY5" fmla="*/ 4157331 h 4472309"/>
                <a:gd name="connsiteX6" fmla="*/ 3716079 w 4864720"/>
                <a:gd name="connsiteY6" fmla="*/ 4024424 h 4472309"/>
                <a:gd name="connsiteX7" fmla="*/ 4221125 w 4864720"/>
                <a:gd name="connsiteY7" fmla="*/ 3716079 h 4472309"/>
                <a:gd name="connsiteX8" fmla="*/ 4832498 w 4864720"/>
                <a:gd name="connsiteY8" fmla="*/ 2913322 h 4472309"/>
                <a:gd name="connsiteX9" fmla="*/ 4710223 w 4864720"/>
                <a:gd name="connsiteY9" fmla="*/ 1148317 h 4472309"/>
                <a:gd name="connsiteX10" fmla="*/ 4120116 w 4864720"/>
                <a:gd name="connsiteY10" fmla="*/ 0 h 4472309"/>
                <a:gd name="connsiteX0" fmla="*/ 0 w 4864720"/>
                <a:gd name="connsiteY0" fmla="*/ 3492796 h 4459870"/>
                <a:gd name="connsiteX1" fmla="*/ 510362 w 4864720"/>
                <a:gd name="connsiteY1" fmla="*/ 3864935 h 4459870"/>
                <a:gd name="connsiteX2" fmla="*/ 1206795 w 4864720"/>
                <a:gd name="connsiteY2" fmla="*/ 4295554 h 4459870"/>
                <a:gd name="connsiteX3" fmla="*/ 1796902 w 4864720"/>
                <a:gd name="connsiteY3" fmla="*/ 4444410 h 4459870"/>
                <a:gd name="connsiteX4" fmla="*/ 2445488 w 4864720"/>
                <a:gd name="connsiteY4" fmla="*/ 4444410 h 4459870"/>
                <a:gd name="connsiteX5" fmla="*/ 3120656 w 4864720"/>
                <a:gd name="connsiteY5" fmla="*/ 4348717 h 4459870"/>
                <a:gd name="connsiteX6" fmla="*/ 3716079 w 4864720"/>
                <a:gd name="connsiteY6" fmla="*/ 4024424 h 4459870"/>
                <a:gd name="connsiteX7" fmla="*/ 4221125 w 4864720"/>
                <a:gd name="connsiteY7" fmla="*/ 3716079 h 4459870"/>
                <a:gd name="connsiteX8" fmla="*/ 4832498 w 4864720"/>
                <a:gd name="connsiteY8" fmla="*/ 2913322 h 4459870"/>
                <a:gd name="connsiteX9" fmla="*/ 4710223 w 4864720"/>
                <a:gd name="connsiteY9" fmla="*/ 1148317 h 4459870"/>
                <a:gd name="connsiteX10" fmla="*/ 4120116 w 4864720"/>
                <a:gd name="connsiteY10" fmla="*/ 0 h 4459870"/>
                <a:gd name="connsiteX0" fmla="*/ 0 w 4864720"/>
                <a:gd name="connsiteY0" fmla="*/ 3492796 h 4459870"/>
                <a:gd name="connsiteX1" fmla="*/ 510362 w 4864720"/>
                <a:gd name="connsiteY1" fmla="*/ 3864935 h 4459870"/>
                <a:gd name="connsiteX2" fmla="*/ 1206795 w 4864720"/>
                <a:gd name="connsiteY2" fmla="*/ 4295554 h 4459870"/>
                <a:gd name="connsiteX3" fmla="*/ 1796902 w 4864720"/>
                <a:gd name="connsiteY3" fmla="*/ 4444410 h 4459870"/>
                <a:gd name="connsiteX4" fmla="*/ 2445488 w 4864720"/>
                <a:gd name="connsiteY4" fmla="*/ 4444410 h 4459870"/>
                <a:gd name="connsiteX5" fmla="*/ 3120656 w 4864720"/>
                <a:gd name="connsiteY5" fmla="*/ 4348717 h 4459870"/>
                <a:gd name="connsiteX6" fmla="*/ 3864935 w 4864720"/>
                <a:gd name="connsiteY6" fmla="*/ 4024424 h 4459870"/>
                <a:gd name="connsiteX7" fmla="*/ 4221125 w 4864720"/>
                <a:gd name="connsiteY7" fmla="*/ 3716079 h 4459870"/>
                <a:gd name="connsiteX8" fmla="*/ 4832498 w 4864720"/>
                <a:gd name="connsiteY8" fmla="*/ 2913322 h 4459870"/>
                <a:gd name="connsiteX9" fmla="*/ 4710223 w 4864720"/>
                <a:gd name="connsiteY9" fmla="*/ 1148317 h 4459870"/>
                <a:gd name="connsiteX10" fmla="*/ 4120116 w 4864720"/>
                <a:gd name="connsiteY10" fmla="*/ 0 h 4459870"/>
                <a:gd name="connsiteX0" fmla="*/ 0 w 4989602"/>
                <a:gd name="connsiteY0" fmla="*/ 3492796 h 4459870"/>
                <a:gd name="connsiteX1" fmla="*/ 510362 w 4989602"/>
                <a:gd name="connsiteY1" fmla="*/ 3864935 h 4459870"/>
                <a:gd name="connsiteX2" fmla="*/ 1206795 w 4989602"/>
                <a:gd name="connsiteY2" fmla="*/ 4295554 h 4459870"/>
                <a:gd name="connsiteX3" fmla="*/ 1796902 w 4989602"/>
                <a:gd name="connsiteY3" fmla="*/ 4444410 h 4459870"/>
                <a:gd name="connsiteX4" fmla="*/ 2445488 w 4989602"/>
                <a:gd name="connsiteY4" fmla="*/ 4444410 h 4459870"/>
                <a:gd name="connsiteX5" fmla="*/ 3120656 w 4989602"/>
                <a:gd name="connsiteY5" fmla="*/ 4348717 h 4459870"/>
                <a:gd name="connsiteX6" fmla="*/ 3864935 w 4989602"/>
                <a:gd name="connsiteY6" fmla="*/ 4024424 h 4459870"/>
                <a:gd name="connsiteX7" fmla="*/ 4221125 w 4989602"/>
                <a:gd name="connsiteY7" fmla="*/ 3716079 h 4459870"/>
                <a:gd name="connsiteX8" fmla="*/ 4970721 w 4989602"/>
                <a:gd name="connsiteY8" fmla="*/ 2806997 h 4459870"/>
                <a:gd name="connsiteX9" fmla="*/ 4710223 w 4989602"/>
                <a:gd name="connsiteY9" fmla="*/ 1148317 h 4459870"/>
                <a:gd name="connsiteX10" fmla="*/ 4120116 w 4989602"/>
                <a:gd name="connsiteY10" fmla="*/ 0 h 4459870"/>
                <a:gd name="connsiteX0" fmla="*/ 0 w 5097070"/>
                <a:gd name="connsiteY0" fmla="*/ 3492796 h 4459870"/>
                <a:gd name="connsiteX1" fmla="*/ 510362 w 5097070"/>
                <a:gd name="connsiteY1" fmla="*/ 3864935 h 4459870"/>
                <a:gd name="connsiteX2" fmla="*/ 1206795 w 5097070"/>
                <a:gd name="connsiteY2" fmla="*/ 4295554 h 4459870"/>
                <a:gd name="connsiteX3" fmla="*/ 1796902 w 5097070"/>
                <a:gd name="connsiteY3" fmla="*/ 4444410 h 4459870"/>
                <a:gd name="connsiteX4" fmla="*/ 2445488 w 5097070"/>
                <a:gd name="connsiteY4" fmla="*/ 4444410 h 4459870"/>
                <a:gd name="connsiteX5" fmla="*/ 3120656 w 5097070"/>
                <a:gd name="connsiteY5" fmla="*/ 4348717 h 4459870"/>
                <a:gd name="connsiteX6" fmla="*/ 3864935 w 5097070"/>
                <a:gd name="connsiteY6" fmla="*/ 4024424 h 4459870"/>
                <a:gd name="connsiteX7" fmla="*/ 4221125 w 5097070"/>
                <a:gd name="connsiteY7" fmla="*/ 3716079 h 4459870"/>
                <a:gd name="connsiteX8" fmla="*/ 4970721 w 5097070"/>
                <a:gd name="connsiteY8" fmla="*/ 2806997 h 4459870"/>
                <a:gd name="connsiteX9" fmla="*/ 5072616 w 5097070"/>
                <a:gd name="connsiteY9" fmla="*/ 1841205 h 4459870"/>
                <a:gd name="connsiteX10" fmla="*/ 4710223 w 5097070"/>
                <a:gd name="connsiteY10" fmla="*/ 1148317 h 4459870"/>
                <a:gd name="connsiteX11" fmla="*/ 4120116 w 5097070"/>
                <a:gd name="connsiteY11" fmla="*/ 0 h 4459870"/>
                <a:gd name="connsiteX0" fmla="*/ 0 w 5097070"/>
                <a:gd name="connsiteY0" fmla="*/ 3492796 h 4459870"/>
                <a:gd name="connsiteX1" fmla="*/ 510362 w 5097070"/>
                <a:gd name="connsiteY1" fmla="*/ 3864935 h 4459870"/>
                <a:gd name="connsiteX2" fmla="*/ 1206795 w 5097070"/>
                <a:gd name="connsiteY2" fmla="*/ 4295554 h 4459870"/>
                <a:gd name="connsiteX3" fmla="*/ 1796902 w 5097070"/>
                <a:gd name="connsiteY3" fmla="*/ 4444410 h 4459870"/>
                <a:gd name="connsiteX4" fmla="*/ 2445488 w 5097070"/>
                <a:gd name="connsiteY4" fmla="*/ 4444410 h 4459870"/>
                <a:gd name="connsiteX5" fmla="*/ 3120656 w 5097070"/>
                <a:gd name="connsiteY5" fmla="*/ 4348717 h 4459870"/>
                <a:gd name="connsiteX6" fmla="*/ 3864935 w 5097070"/>
                <a:gd name="connsiteY6" fmla="*/ 4024424 h 4459870"/>
                <a:gd name="connsiteX7" fmla="*/ 4221125 w 5097070"/>
                <a:gd name="connsiteY7" fmla="*/ 3716079 h 4459870"/>
                <a:gd name="connsiteX8" fmla="*/ 4970721 w 5097070"/>
                <a:gd name="connsiteY8" fmla="*/ 2806997 h 4459870"/>
                <a:gd name="connsiteX9" fmla="*/ 5072616 w 5097070"/>
                <a:gd name="connsiteY9" fmla="*/ 1841205 h 4459870"/>
                <a:gd name="connsiteX10" fmla="*/ 4827181 w 5097070"/>
                <a:gd name="connsiteY10" fmla="*/ 999461 h 4459870"/>
                <a:gd name="connsiteX11" fmla="*/ 4120116 w 5097070"/>
                <a:gd name="connsiteY11" fmla="*/ 0 h 4459870"/>
                <a:gd name="connsiteX0" fmla="*/ 0 w 5097070"/>
                <a:gd name="connsiteY0" fmla="*/ 3492796 h 4459870"/>
                <a:gd name="connsiteX1" fmla="*/ 510362 w 5097070"/>
                <a:gd name="connsiteY1" fmla="*/ 3864935 h 4459870"/>
                <a:gd name="connsiteX2" fmla="*/ 1206795 w 5097070"/>
                <a:gd name="connsiteY2" fmla="*/ 4295554 h 4459870"/>
                <a:gd name="connsiteX3" fmla="*/ 1796902 w 5097070"/>
                <a:gd name="connsiteY3" fmla="*/ 4444410 h 4459870"/>
                <a:gd name="connsiteX4" fmla="*/ 2445488 w 5097070"/>
                <a:gd name="connsiteY4" fmla="*/ 4444410 h 4459870"/>
                <a:gd name="connsiteX5" fmla="*/ 3120656 w 5097070"/>
                <a:gd name="connsiteY5" fmla="*/ 4348717 h 4459870"/>
                <a:gd name="connsiteX6" fmla="*/ 3864935 w 5097070"/>
                <a:gd name="connsiteY6" fmla="*/ 4024424 h 4459870"/>
                <a:gd name="connsiteX7" fmla="*/ 4221125 w 5097070"/>
                <a:gd name="connsiteY7" fmla="*/ 3716079 h 4459870"/>
                <a:gd name="connsiteX8" fmla="*/ 4970721 w 5097070"/>
                <a:gd name="connsiteY8" fmla="*/ 2806997 h 4459870"/>
                <a:gd name="connsiteX9" fmla="*/ 5072616 w 5097070"/>
                <a:gd name="connsiteY9" fmla="*/ 1841205 h 4459870"/>
                <a:gd name="connsiteX10" fmla="*/ 4827181 w 5097070"/>
                <a:gd name="connsiteY10" fmla="*/ 999461 h 4459870"/>
                <a:gd name="connsiteX11" fmla="*/ 4120116 w 5097070"/>
                <a:gd name="connsiteY11" fmla="*/ 0 h 4459870"/>
                <a:gd name="connsiteX0" fmla="*/ 0 w 5097070"/>
                <a:gd name="connsiteY0" fmla="*/ 3492796 h 4459870"/>
                <a:gd name="connsiteX1" fmla="*/ 510362 w 5097070"/>
                <a:gd name="connsiteY1" fmla="*/ 3864935 h 4459870"/>
                <a:gd name="connsiteX2" fmla="*/ 1206795 w 5097070"/>
                <a:gd name="connsiteY2" fmla="*/ 4295554 h 4459870"/>
                <a:gd name="connsiteX3" fmla="*/ 1796902 w 5097070"/>
                <a:gd name="connsiteY3" fmla="*/ 4444410 h 4459870"/>
                <a:gd name="connsiteX4" fmla="*/ 2445488 w 5097070"/>
                <a:gd name="connsiteY4" fmla="*/ 4444410 h 4459870"/>
                <a:gd name="connsiteX5" fmla="*/ 3120656 w 5097070"/>
                <a:gd name="connsiteY5" fmla="*/ 4348717 h 4459870"/>
                <a:gd name="connsiteX6" fmla="*/ 3864935 w 5097070"/>
                <a:gd name="connsiteY6" fmla="*/ 4024424 h 4459870"/>
                <a:gd name="connsiteX7" fmla="*/ 4221125 w 5097070"/>
                <a:gd name="connsiteY7" fmla="*/ 3716079 h 4459870"/>
                <a:gd name="connsiteX8" fmla="*/ 4970721 w 5097070"/>
                <a:gd name="connsiteY8" fmla="*/ 2806997 h 4459870"/>
                <a:gd name="connsiteX9" fmla="*/ 5072616 w 5097070"/>
                <a:gd name="connsiteY9" fmla="*/ 1841205 h 4459870"/>
                <a:gd name="connsiteX10" fmla="*/ 4880344 w 5097070"/>
                <a:gd name="connsiteY10" fmla="*/ 930350 h 4459870"/>
                <a:gd name="connsiteX11" fmla="*/ 4120116 w 5097070"/>
                <a:gd name="connsiteY11" fmla="*/ 0 h 4459870"/>
                <a:gd name="connsiteX0" fmla="*/ 0 w 5097070"/>
                <a:gd name="connsiteY0" fmla="*/ 3492796 h 4459870"/>
                <a:gd name="connsiteX1" fmla="*/ 510362 w 5097070"/>
                <a:gd name="connsiteY1" fmla="*/ 3864935 h 4459870"/>
                <a:gd name="connsiteX2" fmla="*/ 1206795 w 5097070"/>
                <a:gd name="connsiteY2" fmla="*/ 4295554 h 4459870"/>
                <a:gd name="connsiteX3" fmla="*/ 1796902 w 5097070"/>
                <a:gd name="connsiteY3" fmla="*/ 4444410 h 4459870"/>
                <a:gd name="connsiteX4" fmla="*/ 2445488 w 5097070"/>
                <a:gd name="connsiteY4" fmla="*/ 4444410 h 4459870"/>
                <a:gd name="connsiteX5" fmla="*/ 3120656 w 5097070"/>
                <a:gd name="connsiteY5" fmla="*/ 4348717 h 4459870"/>
                <a:gd name="connsiteX6" fmla="*/ 3864935 w 5097070"/>
                <a:gd name="connsiteY6" fmla="*/ 4024424 h 4459870"/>
                <a:gd name="connsiteX7" fmla="*/ 4221125 w 5097070"/>
                <a:gd name="connsiteY7" fmla="*/ 3716079 h 4459870"/>
                <a:gd name="connsiteX8" fmla="*/ 4970721 w 5097070"/>
                <a:gd name="connsiteY8" fmla="*/ 2806997 h 4459870"/>
                <a:gd name="connsiteX9" fmla="*/ 5072616 w 5097070"/>
                <a:gd name="connsiteY9" fmla="*/ 1841205 h 4459870"/>
                <a:gd name="connsiteX10" fmla="*/ 4944140 w 5097070"/>
                <a:gd name="connsiteY10" fmla="*/ 866554 h 4459870"/>
                <a:gd name="connsiteX11" fmla="*/ 4120116 w 5097070"/>
                <a:gd name="connsiteY11" fmla="*/ 0 h 4459870"/>
                <a:gd name="connsiteX0" fmla="*/ 0 w 5097070"/>
                <a:gd name="connsiteY0" fmla="*/ 3492796 h 4459870"/>
                <a:gd name="connsiteX1" fmla="*/ 510362 w 5097070"/>
                <a:gd name="connsiteY1" fmla="*/ 3864935 h 4459870"/>
                <a:gd name="connsiteX2" fmla="*/ 1206795 w 5097070"/>
                <a:gd name="connsiteY2" fmla="*/ 4295554 h 4459870"/>
                <a:gd name="connsiteX3" fmla="*/ 1796902 w 5097070"/>
                <a:gd name="connsiteY3" fmla="*/ 4444410 h 4459870"/>
                <a:gd name="connsiteX4" fmla="*/ 2445488 w 5097070"/>
                <a:gd name="connsiteY4" fmla="*/ 4444410 h 4459870"/>
                <a:gd name="connsiteX5" fmla="*/ 3120656 w 5097070"/>
                <a:gd name="connsiteY5" fmla="*/ 4348717 h 4459870"/>
                <a:gd name="connsiteX6" fmla="*/ 3864935 w 5097070"/>
                <a:gd name="connsiteY6" fmla="*/ 4024424 h 4459870"/>
                <a:gd name="connsiteX7" fmla="*/ 4221125 w 5097070"/>
                <a:gd name="connsiteY7" fmla="*/ 3716079 h 4459870"/>
                <a:gd name="connsiteX8" fmla="*/ 4970721 w 5097070"/>
                <a:gd name="connsiteY8" fmla="*/ 2806997 h 4459870"/>
                <a:gd name="connsiteX9" fmla="*/ 5072616 w 5097070"/>
                <a:gd name="connsiteY9" fmla="*/ 1841205 h 4459870"/>
                <a:gd name="connsiteX10" fmla="*/ 4944140 w 5097070"/>
                <a:gd name="connsiteY10" fmla="*/ 866554 h 4459870"/>
                <a:gd name="connsiteX11" fmla="*/ 4120116 w 5097070"/>
                <a:gd name="connsiteY11" fmla="*/ 0 h 4459870"/>
                <a:gd name="connsiteX0" fmla="*/ 0 w 5209744"/>
                <a:gd name="connsiteY0" fmla="*/ 3492796 h 4459870"/>
                <a:gd name="connsiteX1" fmla="*/ 510362 w 5209744"/>
                <a:gd name="connsiteY1" fmla="*/ 3864935 h 4459870"/>
                <a:gd name="connsiteX2" fmla="*/ 1206795 w 5209744"/>
                <a:gd name="connsiteY2" fmla="*/ 4295554 h 4459870"/>
                <a:gd name="connsiteX3" fmla="*/ 1796902 w 5209744"/>
                <a:gd name="connsiteY3" fmla="*/ 4444410 h 4459870"/>
                <a:gd name="connsiteX4" fmla="*/ 2445488 w 5209744"/>
                <a:gd name="connsiteY4" fmla="*/ 4444410 h 4459870"/>
                <a:gd name="connsiteX5" fmla="*/ 3120656 w 5209744"/>
                <a:gd name="connsiteY5" fmla="*/ 4348717 h 4459870"/>
                <a:gd name="connsiteX6" fmla="*/ 3864935 w 5209744"/>
                <a:gd name="connsiteY6" fmla="*/ 4024424 h 4459870"/>
                <a:gd name="connsiteX7" fmla="*/ 4221125 w 5209744"/>
                <a:gd name="connsiteY7" fmla="*/ 3716079 h 4459870"/>
                <a:gd name="connsiteX8" fmla="*/ 4970721 w 5209744"/>
                <a:gd name="connsiteY8" fmla="*/ 2806997 h 4459870"/>
                <a:gd name="connsiteX9" fmla="*/ 5200207 w 5209744"/>
                <a:gd name="connsiteY9" fmla="*/ 1825257 h 4459870"/>
                <a:gd name="connsiteX10" fmla="*/ 4944140 w 5209744"/>
                <a:gd name="connsiteY10" fmla="*/ 866554 h 4459870"/>
                <a:gd name="connsiteX11" fmla="*/ 4120116 w 5209744"/>
                <a:gd name="connsiteY11" fmla="*/ 0 h 4459870"/>
                <a:gd name="connsiteX0" fmla="*/ 0 w 5209744"/>
                <a:gd name="connsiteY0" fmla="*/ 3492796 h 4496573"/>
                <a:gd name="connsiteX1" fmla="*/ 510362 w 5209744"/>
                <a:gd name="connsiteY1" fmla="*/ 3864935 h 4496573"/>
                <a:gd name="connsiteX2" fmla="*/ 1206795 w 5209744"/>
                <a:gd name="connsiteY2" fmla="*/ 4295554 h 4496573"/>
                <a:gd name="connsiteX3" fmla="*/ 1796902 w 5209744"/>
                <a:gd name="connsiteY3" fmla="*/ 4444410 h 4496573"/>
                <a:gd name="connsiteX4" fmla="*/ 2498651 w 5209744"/>
                <a:gd name="connsiteY4" fmla="*/ 4492257 h 4496573"/>
                <a:gd name="connsiteX5" fmla="*/ 3120656 w 5209744"/>
                <a:gd name="connsiteY5" fmla="*/ 4348717 h 4496573"/>
                <a:gd name="connsiteX6" fmla="*/ 3864935 w 5209744"/>
                <a:gd name="connsiteY6" fmla="*/ 4024424 h 4496573"/>
                <a:gd name="connsiteX7" fmla="*/ 4221125 w 5209744"/>
                <a:gd name="connsiteY7" fmla="*/ 3716079 h 4496573"/>
                <a:gd name="connsiteX8" fmla="*/ 4970721 w 5209744"/>
                <a:gd name="connsiteY8" fmla="*/ 2806997 h 4496573"/>
                <a:gd name="connsiteX9" fmla="*/ 5200207 w 5209744"/>
                <a:gd name="connsiteY9" fmla="*/ 1825257 h 4496573"/>
                <a:gd name="connsiteX10" fmla="*/ 4944140 w 5209744"/>
                <a:gd name="connsiteY10" fmla="*/ 866554 h 4496573"/>
                <a:gd name="connsiteX11" fmla="*/ 4120116 w 5209744"/>
                <a:gd name="connsiteY11" fmla="*/ 0 h 4496573"/>
                <a:gd name="connsiteX0" fmla="*/ 0 w 5209744"/>
                <a:gd name="connsiteY0" fmla="*/ 3492796 h 4496573"/>
                <a:gd name="connsiteX1" fmla="*/ 510362 w 5209744"/>
                <a:gd name="connsiteY1" fmla="*/ 3864935 h 4496573"/>
                <a:gd name="connsiteX2" fmla="*/ 1206795 w 5209744"/>
                <a:gd name="connsiteY2" fmla="*/ 4295554 h 4496573"/>
                <a:gd name="connsiteX3" fmla="*/ 1796902 w 5209744"/>
                <a:gd name="connsiteY3" fmla="*/ 4444410 h 4496573"/>
                <a:gd name="connsiteX4" fmla="*/ 2498651 w 5209744"/>
                <a:gd name="connsiteY4" fmla="*/ 4492257 h 4496573"/>
                <a:gd name="connsiteX5" fmla="*/ 3120656 w 5209744"/>
                <a:gd name="connsiteY5" fmla="*/ 4348717 h 4496573"/>
                <a:gd name="connsiteX6" fmla="*/ 3902149 w 5209744"/>
                <a:gd name="connsiteY6" fmla="*/ 3801140 h 4496573"/>
                <a:gd name="connsiteX7" fmla="*/ 4221125 w 5209744"/>
                <a:gd name="connsiteY7" fmla="*/ 3716079 h 4496573"/>
                <a:gd name="connsiteX8" fmla="*/ 4970721 w 5209744"/>
                <a:gd name="connsiteY8" fmla="*/ 2806997 h 4496573"/>
                <a:gd name="connsiteX9" fmla="*/ 5200207 w 5209744"/>
                <a:gd name="connsiteY9" fmla="*/ 1825257 h 4496573"/>
                <a:gd name="connsiteX10" fmla="*/ 4944140 w 5209744"/>
                <a:gd name="connsiteY10" fmla="*/ 866554 h 4496573"/>
                <a:gd name="connsiteX11" fmla="*/ 4120116 w 5209744"/>
                <a:gd name="connsiteY11" fmla="*/ 0 h 4496573"/>
                <a:gd name="connsiteX0" fmla="*/ 0 w 5208499"/>
                <a:gd name="connsiteY0" fmla="*/ 3492796 h 4496573"/>
                <a:gd name="connsiteX1" fmla="*/ 510362 w 5208499"/>
                <a:gd name="connsiteY1" fmla="*/ 3864935 h 4496573"/>
                <a:gd name="connsiteX2" fmla="*/ 1206795 w 5208499"/>
                <a:gd name="connsiteY2" fmla="*/ 4295554 h 4496573"/>
                <a:gd name="connsiteX3" fmla="*/ 1796902 w 5208499"/>
                <a:gd name="connsiteY3" fmla="*/ 4444410 h 4496573"/>
                <a:gd name="connsiteX4" fmla="*/ 2498651 w 5208499"/>
                <a:gd name="connsiteY4" fmla="*/ 4492257 h 4496573"/>
                <a:gd name="connsiteX5" fmla="*/ 3120656 w 5208499"/>
                <a:gd name="connsiteY5" fmla="*/ 4348717 h 4496573"/>
                <a:gd name="connsiteX6" fmla="*/ 3902149 w 5208499"/>
                <a:gd name="connsiteY6" fmla="*/ 3801140 h 4496573"/>
                <a:gd name="connsiteX7" fmla="*/ 4369981 w 5208499"/>
                <a:gd name="connsiteY7" fmla="*/ 3163186 h 4496573"/>
                <a:gd name="connsiteX8" fmla="*/ 4970721 w 5208499"/>
                <a:gd name="connsiteY8" fmla="*/ 2806997 h 4496573"/>
                <a:gd name="connsiteX9" fmla="*/ 5200207 w 5208499"/>
                <a:gd name="connsiteY9" fmla="*/ 1825257 h 4496573"/>
                <a:gd name="connsiteX10" fmla="*/ 4944140 w 5208499"/>
                <a:gd name="connsiteY10" fmla="*/ 866554 h 4496573"/>
                <a:gd name="connsiteX11" fmla="*/ 4120116 w 5208499"/>
                <a:gd name="connsiteY11" fmla="*/ 0 h 4496573"/>
                <a:gd name="connsiteX0" fmla="*/ 0 w 5208499"/>
                <a:gd name="connsiteY0" fmla="*/ 3492796 h 4496573"/>
                <a:gd name="connsiteX1" fmla="*/ 510362 w 5208499"/>
                <a:gd name="connsiteY1" fmla="*/ 3864935 h 4496573"/>
                <a:gd name="connsiteX2" fmla="*/ 1206795 w 5208499"/>
                <a:gd name="connsiteY2" fmla="*/ 4295554 h 4496573"/>
                <a:gd name="connsiteX3" fmla="*/ 1796902 w 5208499"/>
                <a:gd name="connsiteY3" fmla="*/ 4444410 h 4496573"/>
                <a:gd name="connsiteX4" fmla="*/ 2498651 w 5208499"/>
                <a:gd name="connsiteY4" fmla="*/ 4492257 h 4496573"/>
                <a:gd name="connsiteX5" fmla="*/ 3120656 w 5208499"/>
                <a:gd name="connsiteY5" fmla="*/ 4348717 h 4496573"/>
                <a:gd name="connsiteX6" fmla="*/ 3902149 w 5208499"/>
                <a:gd name="connsiteY6" fmla="*/ 3801140 h 4496573"/>
                <a:gd name="connsiteX7" fmla="*/ 4369981 w 5208499"/>
                <a:gd name="connsiteY7" fmla="*/ 3163186 h 4496573"/>
                <a:gd name="connsiteX8" fmla="*/ 4970721 w 5208499"/>
                <a:gd name="connsiteY8" fmla="*/ 2806997 h 4496573"/>
                <a:gd name="connsiteX9" fmla="*/ 5200207 w 5208499"/>
                <a:gd name="connsiteY9" fmla="*/ 1825257 h 4496573"/>
                <a:gd name="connsiteX10" fmla="*/ 4944140 w 5208499"/>
                <a:gd name="connsiteY10" fmla="*/ 866554 h 4496573"/>
                <a:gd name="connsiteX11" fmla="*/ 4120116 w 5208499"/>
                <a:gd name="connsiteY11" fmla="*/ 0 h 4496573"/>
                <a:gd name="connsiteX0" fmla="*/ 0 w 5203123"/>
                <a:gd name="connsiteY0" fmla="*/ 3492796 h 4496573"/>
                <a:gd name="connsiteX1" fmla="*/ 510362 w 5203123"/>
                <a:gd name="connsiteY1" fmla="*/ 3864935 h 4496573"/>
                <a:gd name="connsiteX2" fmla="*/ 1206795 w 5203123"/>
                <a:gd name="connsiteY2" fmla="*/ 4295554 h 4496573"/>
                <a:gd name="connsiteX3" fmla="*/ 1796902 w 5203123"/>
                <a:gd name="connsiteY3" fmla="*/ 4444410 h 4496573"/>
                <a:gd name="connsiteX4" fmla="*/ 2498651 w 5203123"/>
                <a:gd name="connsiteY4" fmla="*/ 4492257 h 4496573"/>
                <a:gd name="connsiteX5" fmla="*/ 3120656 w 5203123"/>
                <a:gd name="connsiteY5" fmla="*/ 4348717 h 4496573"/>
                <a:gd name="connsiteX6" fmla="*/ 3902149 w 5203123"/>
                <a:gd name="connsiteY6" fmla="*/ 3801140 h 4496573"/>
                <a:gd name="connsiteX7" fmla="*/ 4369981 w 5203123"/>
                <a:gd name="connsiteY7" fmla="*/ 3163186 h 4496573"/>
                <a:gd name="connsiteX8" fmla="*/ 4651745 w 5203123"/>
                <a:gd name="connsiteY8" fmla="*/ 2466756 h 4496573"/>
                <a:gd name="connsiteX9" fmla="*/ 5200207 w 5203123"/>
                <a:gd name="connsiteY9" fmla="*/ 1825257 h 4496573"/>
                <a:gd name="connsiteX10" fmla="*/ 4944140 w 5203123"/>
                <a:gd name="connsiteY10" fmla="*/ 866554 h 4496573"/>
                <a:gd name="connsiteX11" fmla="*/ 4120116 w 5203123"/>
                <a:gd name="connsiteY11" fmla="*/ 0 h 4496573"/>
                <a:gd name="connsiteX0" fmla="*/ 0 w 4955730"/>
                <a:gd name="connsiteY0" fmla="*/ 3492796 h 4496573"/>
                <a:gd name="connsiteX1" fmla="*/ 510362 w 4955730"/>
                <a:gd name="connsiteY1" fmla="*/ 3864935 h 4496573"/>
                <a:gd name="connsiteX2" fmla="*/ 1206795 w 4955730"/>
                <a:gd name="connsiteY2" fmla="*/ 4295554 h 4496573"/>
                <a:gd name="connsiteX3" fmla="*/ 1796902 w 4955730"/>
                <a:gd name="connsiteY3" fmla="*/ 4444410 h 4496573"/>
                <a:gd name="connsiteX4" fmla="*/ 2498651 w 4955730"/>
                <a:gd name="connsiteY4" fmla="*/ 4492257 h 4496573"/>
                <a:gd name="connsiteX5" fmla="*/ 3120656 w 4955730"/>
                <a:gd name="connsiteY5" fmla="*/ 4348717 h 4496573"/>
                <a:gd name="connsiteX6" fmla="*/ 3902149 w 4955730"/>
                <a:gd name="connsiteY6" fmla="*/ 3801140 h 4496573"/>
                <a:gd name="connsiteX7" fmla="*/ 4369981 w 4955730"/>
                <a:gd name="connsiteY7" fmla="*/ 3163186 h 4496573"/>
                <a:gd name="connsiteX8" fmla="*/ 4651745 w 4955730"/>
                <a:gd name="connsiteY8" fmla="*/ 2466756 h 4496573"/>
                <a:gd name="connsiteX9" fmla="*/ 4641997 w 4955730"/>
                <a:gd name="connsiteY9" fmla="*/ 1692350 h 4496573"/>
                <a:gd name="connsiteX10" fmla="*/ 4944140 w 4955730"/>
                <a:gd name="connsiteY10" fmla="*/ 866554 h 4496573"/>
                <a:gd name="connsiteX11" fmla="*/ 4120116 w 4955730"/>
                <a:gd name="connsiteY11" fmla="*/ 0 h 4496573"/>
                <a:gd name="connsiteX0" fmla="*/ 0 w 4955730"/>
                <a:gd name="connsiteY0" fmla="*/ 3492796 h 4496573"/>
                <a:gd name="connsiteX1" fmla="*/ 510362 w 4955730"/>
                <a:gd name="connsiteY1" fmla="*/ 3864935 h 4496573"/>
                <a:gd name="connsiteX2" fmla="*/ 1206795 w 4955730"/>
                <a:gd name="connsiteY2" fmla="*/ 4295554 h 4496573"/>
                <a:gd name="connsiteX3" fmla="*/ 1796902 w 4955730"/>
                <a:gd name="connsiteY3" fmla="*/ 4444410 h 4496573"/>
                <a:gd name="connsiteX4" fmla="*/ 2498651 w 4955730"/>
                <a:gd name="connsiteY4" fmla="*/ 4492257 h 4496573"/>
                <a:gd name="connsiteX5" fmla="*/ 3120656 w 4955730"/>
                <a:gd name="connsiteY5" fmla="*/ 4348717 h 4496573"/>
                <a:gd name="connsiteX6" fmla="*/ 3902149 w 4955730"/>
                <a:gd name="connsiteY6" fmla="*/ 3801140 h 4496573"/>
                <a:gd name="connsiteX7" fmla="*/ 4369981 w 4955730"/>
                <a:gd name="connsiteY7" fmla="*/ 3163186 h 4496573"/>
                <a:gd name="connsiteX8" fmla="*/ 4651745 w 4955730"/>
                <a:gd name="connsiteY8" fmla="*/ 2466756 h 4496573"/>
                <a:gd name="connsiteX9" fmla="*/ 4641997 w 4955730"/>
                <a:gd name="connsiteY9" fmla="*/ 1692350 h 4496573"/>
                <a:gd name="connsiteX10" fmla="*/ 4944140 w 4955730"/>
                <a:gd name="connsiteY10" fmla="*/ 866554 h 4496573"/>
                <a:gd name="connsiteX11" fmla="*/ 4120116 w 4955730"/>
                <a:gd name="connsiteY11" fmla="*/ 0 h 4496573"/>
                <a:gd name="connsiteX0" fmla="*/ 0 w 4946650"/>
                <a:gd name="connsiteY0" fmla="*/ 3492796 h 4496573"/>
                <a:gd name="connsiteX1" fmla="*/ 510362 w 4946650"/>
                <a:gd name="connsiteY1" fmla="*/ 3864935 h 4496573"/>
                <a:gd name="connsiteX2" fmla="*/ 1206795 w 4946650"/>
                <a:gd name="connsiteY2" fmla="*/ 4295554 h 4496573"/>
                <a:gd name="connsiteX3" fmla="*/ 1796902 w 4946650"/>
                <a:gd name="connsiteY3" fmla="*/ 4444410 h 4496573"/>
                <a:gd name="connsiteX4" fmla="*/ 2498651 w 4946650"/>
                <a:gd name="connsiteY4" fmla="*/ 4492257 h 4496573"/>
                <a:gd name="connsiteX5" fmla="*/ 3120656 w 4946650"/>
                <a:gd name="connsiteY5" fmla="*/ 4348717 h 4496573"/>
                <a:gd name="connsiteX6" fmla="*/ 3902149 w 4946650"/>
                <a:gd name="connsiteY6" fmla="*/ 3801140 h 4496573"/>
                <a:gd name="connsiteX7" fmla="*/ 4369981 w 4946650"/>
                <a:gd name="connsiteY7" fmla="*/ 3163186 h 4496573"/>
                <a:gd name="connsiteX8" fmla="*/ 4651745 w 4946650"/>
                <a:gd name="connsiteY8" fmla="*/ 2466756 h 4496573"/>
                <a:gd name="connsiteX9" fmla="*/ 4402764 w 4946650"/>
                <a:gd name="connsiteY9" fmla="*/ 1702982 h 4496573"/>
                <a:gd name="connsiteX10" fmla="*/ 4944140 w 4946650"/>
                <a:gd name="connsiteY10" fmla="*/ 866554 h 4496573"/>
                <a:gd name="connsiteX11" fmla="*/ 4120116 w 4946650"/>
                <a:gd name="connsiteY11" fmla="*/ 0 h 4496573"/>
                <a:gd name="connsiteX0" fmla="*/ 0 w 4651849"/>
                <a:gd name="connsiteY0" fmla="*/ 3492796 h 4496573"/>
                <a:gd name="connsiteX1" fmla="*/ 510362 w 4651849"/>
                <a:gd name="connsiteY1" fmla="*/ 3864935 h 4496573"/>
                <a:gd name="connsiteX2" fmla="*/ 1206795 w 4651849"/>
                <a:gd name="connsiteY2" fmla="*/ 4295554 h 4496573"/>
                <a:gd name="connsiteX3" fmla="*/ 1796902 w 4651849"/>
                <a:gd name="connsiteY3" fmla="*/ 4444410 h 4496573"/>
                <a:gd name="connsiteX4" fmla="*/ 2498651 w 4651849"/>
                <a:gd name="connsiteY4" fmla="*/ 4492257 h 4496573"/>
                <a:gd name="connsiteX5" fmla="*/ 3120656 w 4651849"/>
                <a:gd name="connsiteY5" fmla="*/ 4348717 h 4496573"/>
                <a:gd name="connsiteX6" fmla="*/ 3902149 w 4651849"/>
                <a:gd name="connsiteY6" fmla="*/ 3801140 h 4496573"/>
                <a:gd name="connsiteX7" fmla="*/ 4369981 w 4651849"/>
                <a:gd name="connsiteY7" fmla="*/ 3163186 h 4496573"/>
                <a:gd name="connsiteX8" fmla="*/ 4651745 w 4651849"/>
                <a:gd name="connsiteY8" fmla="*/ 2466756 h 4496573"/>
                <a:gd name="connsiteX9" fmla="*/ 4402764 w 4651849"/>
                <a:gd name="connsiteY9" fmla="*/ 1702982 h 4496573"/>
                <a:gd name="connsiteX10" fmla="*/ 3981893 w 4651849"/>
                <a:gd name="connsiteY10" fmla="*/ 1084521 h 4496573"/>
                <a:gd name="connsiteX11" fmla="*/ 4120116 w 4651849"/>
                <a:gd name="connsiteY11" fmla="*/ 0 h 4496573"/>
                <a:gd name="connsiteX0" fmla="*/ 0 w 4651849"/>
                <a:gd name="connsiteY0" fmla="*/ 2966484 h 3970261"/>
                <a:gd name="connsiteX1" fmla="*/ 510362 w 4651849"/>
                <a:gd name="connsiteY1" fmla="*/ 3338623 h 3970261"/>
                <a:gd name="connsiteX2" fmla="*/ 1206795 w 4651849"/>
                <a:gd name="connsiteY2" fmla="*/ 3769242 h 3970261"/>
                <a:gd name="connsiteX3" fmla="*/ 1796902 w 4651849"/>
                <a:gd name="connsiteY3" fmla="*/ 3918098 h 3970261"/>
                <a:gd name="connsiteX4" fmla="*/ 2498651 w 4651849"/>
                <a:gd name="connsiteY4" fmla="*/ 3965945 h 3970261"/>
                <a:gd name="connsiteX5" fmla="*/ 3120656 w 4651849"/>
                <a:gd name="connsiteY5" fmla="*/ 3822405 h 3970261"/>
                <a:gd name="connsiteX6" fmla="*/ 3902149 w 4651849"/>
                <a:gd name="connsiteY6" fmla="*/ 3274828 h 3970261"/>
                <a:gd name="connsiteX7" fmla="*/ 4369981 w 4651849"/>
                <a:gd name="connsiteY7" fmla="*/ 2636874 h 3970261"/>
                <a:gd name="connsiteX8" fmla="*/ 4651745 w 4651849"/>
                <a:gd name="connsiteY8" fmla="*/ 1940444 h 3970261"/>
                <a:gd name="connsiteX9" fmla="*/ 4402764 w 4651849"/>
                <a:gd name="connsiteY9" fmla="*/ 1176670 h 3970261"/>
                <a:gd name="connsiteX10" fmla="*/ 3981893 w 4651849"/>
                <a:gd name="connsiteY10" fmla="*/ 558209 h 3970261"/>
                <a:gd name="connsiteX11" fmla="*/ 3131288 w 4651849"/>
                <a:gd name="connsiteY11" fmla="*/ 0 h 3970261"/>
                <a:gd name="connsiteX0" fmla="*/ 0 w 4651849"/>
                <a:gd name="connsiteY0" fmla="*/ 2966484 h 3970261"/>
                <a:gd name="connsiteX1" fmla="*/ 510362 w 4651849"/>
                <a:gd name="connsiteY1" fmla="*/ 3338623 h 3970261"/>
                <a:gd name="connsiteX2" fmla="*/ 1206795 w 4651849"/>
                <a:gd name="connsiteY2" fmla="*/ 3769242 h 3970261"/>
                <a:gd name="connsiteX3" fmla="*/ 1796902 w 4651849"/>
                <a:gd name="connsiteY3" fmla="*/ 3918098 h 3970261"/>
                <a:gd name="connsiteX4" fmla="*/ 2498651 w 4651849"/>
                <a:gd name="connsiteY4" fmla="*/ 3965945 h 3970261"/>
                <a:gd name="connsiteX5" fmla="*/ 3120656 w 4651849"/>
                <a:gd name="connsiteY5" fmla="*/ 3822405 h 3970261"/>
                <a:gd name="connsiteX6" fmla="*/ 3902149 w 4651849"/>
                <a:gd name="connsiteY6" fmla="*/ 3274828 h 3970261"/>
                <a:gd name="connsiteX7" fmla="*/ 4369981 w 4651849"/>
                <a:gd name="connsiteY7" fmla="*/ 2636874 h 3970261"/>
                <a:gd name="connsiteX8" fmla="*/ 4651745 w 4651849"/>
                <a:gd name="connsiteY8" fmla="*/ 1940444 h 3970261"/>
                <a:gd name="connsiteX9" fmla="*/ 4402764 w 4651849"/>
                <a:gd name="connsiteY9" fmla="*/ 1176670 h 3970261"/>
                <a:gd name="connsiteX10" fmla="*/ 3870251 w 4651849"/>
                <a:gd name="connsiteY10" fmla="*/ 595423 h 3970261"/>
                <a:gd name="connsiteX11" fmla="*/ 3131288 w 4651849"/>
                <a:gd name="connsiteY11" fmla="*/ 0 h 3970261"/>
                <a:gd name="connsiteX0" fmla="*/ 0 w 4652142"/>
                <a:gd name="connsiteY0" fmla="*/ 2966484 h 3970261"/>
                <a:gd name="connsiteX1" fmla="*/ 510362 w 4652142"/>
                <a:gd name="connsiteY1" fmla="*/ 3338623 h 3970261"/>
                <a:gd name="connsiteX2" fmla="*/ 1206795 w 4652142"/>
                <a:gd name="connsiteY2" fmla="*/ 3769242 h 3970261"/>
                <a:gd name="connsiteX3" fmla="*/ 1796902 w 4652142"/>
                <a:gd name="connsiteY3" fmla="*/ 3918098 h 3970261"/>
                <a:gd name="connsiteX4" fmla="*/ 2498651 w 4652142"/>
                <a:gd name="connsiteY4" fmla="*/ 3965945 h 3970261"/>
                <a:gd name="connsiteX5" fmla="*/ 3120656 w 4652142"/>
                <a:gd name="connsiteY5" fmla="*/ 3822405 h 3970261"/>
                <a:gd name="connsiteX6" fmla="*/ 3902149 w 4652142"/>
                <a:gd name="connsiteY6" fmla="*/ 3274828 h 3970261"/>
                <a:gd name="connsiteX7" fmla="*/ 4369981 w 4652142"/>
                <a:gd name="connsiteY7" fmla="*/ 2636874 h 3970261"/>
                <a:gd name="connsiteX8" fmla="*/ 4651745 w 4652142"/>
                <a:gd name="connsiteY8" fmla="*/ 1940444 h 3970261"/>
                <a:gd name="connsiteX9" fmla="*/ 4312387 w 4652142"/>
                <a:gd name="connsiteY9" fmla="*/ 1213884 h 3970261"/>
                <a:gd name="connsiteX10" fmla="*/ 3870251 w 4652142"/>
                <a:gd name="connsiteY10" fmla="*/ 595423 h 3970261"/>
                <a:gd name="connsiteX11" fmla="*/ 3131288 w 4652142"/>
                <a:gd name="connsiteY11" fmla="*/ 0 h 3970261"/>
                <a:gd name="connsiteX0" fmla="*/ 0 w 4652142"/>
                <a:gd name="connsiteY0" fmla="*/ 2966484 h 3970261"/>
                <a:gd name="connsiteX1" fmla="*/ 510362 w 4652142"/>
                <a:gd name="connsiteY1" fmla="*/ 3338623 h 3970261"/>
                <a:gd name="connsiteX2" fmla="*/ 1206795 w 4652142"/>
                <a:gd name="connsiteY2" fmla="*/ 3769242 h 3970261"/>
                <a:gd name="connsiteX3" fmla="*/ 1796902 w 4652142"/>
                <a:gd name="connsiteY3" fmla="*/ 3918098 h 3970261"/>
                <a:gd name="connsiteX4" fmla="*/ 2498651 w 4652142"/>
                <a:gd name="connsiteY4" fmla="*/ 3965945 h 3970261"/>
                <a:gd name="connsiteX5" fmla="*/ 3120656 w 4652142"/>
                <a:gd name="connsiteY5" fmla="*/ 3822405 h 3970261"/>
                <a:gd name="connsiteX6" fmla="*/ 3902149 w 4652142"/>
                <a:gd name="connsiteY6" fmla="*/ 3274828 h 3970261"/>
                <a:gd name="connsiteX7" fmla="*/ 4369981 w 4652142"/>
                <a:gd name="connsiteY7" fmla="*/ 2636874 h 3970261"/>
                <a:gd name="connsiteX8" fmla="*/ 4651745 w 4652142"/>
                <a:gd name="connsiteY8" fmla="*/ 1940444 h 3970261"/>
                <a:gd name="connsiteX9" fmla="*/ 4312387 w 4652142"/>
                <a:gd name="connsiteY9" fmla="*/ 1213884 h 3970261"/>
                <a:gd name="connsiteX10" fmla="*/ 3870251 w 4652142"/>
                <a:gd name="connsiteY10" fmla="*/ 595423 h 3970261"/>
                <a:gd name="connsiteX11" fmla="*/ 3131288 w 4652142"/>
                <a:gd name="connsiteY11" fmla="*/ 0 h 3970261"/>
                <a:gd name="connsiteX0" fmla="*/ 0 w 4546219"/>
                <a:gd name="connsiteY0" fmla="*/ 2966484 h 3970261"/>
                <a:gd name="connsiteX1" fmla="*/ 510362 w 4546219"/>
                <a:gd name="connsiteY1" fmla="*/ 3338623 h 3970261"/>
                <a:gd name="connsiteX2" fmla="*/ 1206795 w 4546219"/>
                <a:gd name="connsiteY2" fmla="*/ 3769242 h 3970261"/>
                <a:gd name="connsiteX3" fmla="*/ 1796902 w 4546219"/>
                <a:gd name="connsiteY3" fmla="*/ 3918098 h 3970261"/>
                <a:gd name="connsiteX4" fmla="*/ 2498651 w 4546219"/>
                <a:gd name="connsiteY4" fmla="*/ 3965945 h 3970261"/>
                <a:gd name="connsiteX5" fmla="*/ 3120656 w 4546219"/>
                <a:gd name="connsiteY5" fmla="*/ 3822405 h 3970261"/>
                <a:gd name="connsiteX6" fmla="*/ 3902149 w 4546219"/>
                <a:gd name="connsiteY6" fmla="*/ 3274828 h 3970261"/>
                <a:gd name="connsiteX7" fmla="*/ 4369981 w 4546219"/>
                <a:gd name="connsiteY7" fmla="*/ 2636874 h 3970261"/>
                <a:gd name="connsiteX8" fmla="*/ 4545419 w 4546219"/>
                <a:gd name="connsiteY8" fmla="*/ 1919179 h 3970261"/>
                <a:gd name="connsiteX9" fmla="*/ 4312387 w 4546219"/>
                <a:gd name="connsiteY9" fmla="*/ 1213884 h 3970261"/>
                <a:gd name="connsiteX10" fmla="*/ 3870251 w 4546219"/>
                <a:gd name="connsiteY10" fmla="*/ 595423 h 3970261"/>
                <a:gd name="connsiteX11" fmla="*/ 3131288 w 4546219"/>
                <a:gd name="connsiteY11" fmla="*/ 0 h 3970261"/>
                <a:gd name="connsiteX0" fmla="*/ 0 w 4545692"/>
                <a:gd name="connsiteY0" fmla="*/ 2966484 h 3970261"/>
                <a:gd name="connsiteX1" fmla="*/ 510362 w 4545692"/>
                <a:gd name="connsiteY1" fmla="*/ 3338623 h 3970261"/>
                <a:gd name="connsiteX2" fmla="*/ 1206795 w 4545692"/>
                <a:gd name="connsiteY2" fmla="*/ 3769242 h 3970261"/>
                <a:gd name="connsiteX3" fmla="*/ 1796902 w 4545692"/>
                <a:gd name="connsiteY3" fmla="*/ 3918098 h 3970261"/>
                <a:gd name="connsiteX4" fmla="*/ 2498651 w 4545692"/>
                <a:gd name="connsiteY4" fmla="*/ 3965945 h 3970261"/>
                <a:gd name="connsiteX5" fmla="*/ 3120656 w 4545692"/>
                <a:gd name="connsiteY5" fmla="*/ 3822405 h 3970261"/>
                <a:gd name="connsiteX6" fmla="*/ 3902149 w 4545692"/>
                <a:gd name="connsiteY6" fmla="*/ 3274828 h 3970261"/>
                <a:gd name="connsiteX7" fmla="*/ 4348716 w 4545692"/>
                <a:gd name="connsiteY7" fmla="*/ 2594344 h 3970261"/>
                <a:gd name="connsiteX8" fmla="*/ 4545419 w 4545692"/>
                <a:gd name="connsiteY8" fmla="*/ 1919179 h 3970261"/>
                <a:gd name="connsiteX9" fmla="*/ 4312387 w 4545692"/>
                <a:gd name="connsiteY9" fmla="*/ 1213884 h 3970261"/>
                <a:gd name="connsiteX10" fmla="*/ 3870251 w 4545692"/>
                <a:gd name="connsiteY10" fmla="*/ 595423 h 3970261"/>
                <a:gd name="connsiteX11" fmla="*/ 3131288 w 4545692"/>
                <a:gd name="connsiteY11" fmla="*/ 0 h 3970261"/>
                <a:gd name="connsiteX0" fmla="*/ 0 w 4545692"/>
                <a:gd name="connsiteY0" fmla="*/ 2966484 h 3943254"/>
                <a:gd name="connsiteX1" fmla="*/ 510362 w 4545692"/>
                <a:gd name="connsiteY1" fmla="*/ 3338623 h 3943254"/>
                <a:gd name="connsiteX2" fmla="*/ 1206795 w 4545692"/>
                <a:gd name="connsiteY2" fmla="*/ 3769242 h 3943254"/>
                <a:gd name="connsiteX3" fmla="*/ 1796902 w 4545692"/>
                <a:gd name="connsiteY3" fmla="*/ 3918098 h 3943254"/>
                <a:gd name="connsiteX4" fmla="*/ 2525232 w 4545692"/>
                <a:gd name="connsiteY4" fmla="*/ 3934047 h 3943254"/>
                <a:gd name="connsiteX5" fmla="*/ 3120656 w 4545692"/>
                <a:gd name="connsiteY5" fmla="*/ 3822405 h 3943254"/>
                <a:gd name="connsiteX6" fmla="*/ 3902149 w 4545692"/>
                <a:gd name="connsiteY6" fmla="*/ 3274828 h 3943254"/>
                <a:gd name="connsiteX7" fmla="*/ 4348716 w 4545692"/>
                <a:gd name="connsiteY7" fmla="*/ 2594344 h 3943254"/>
                <a:gd name="connsiteX8" fmla="*/ 4545419 w 4545692"/>
                <a:gd name="connsiteY8" fmla="*/ 1919179 h 3943254"/>
                <a:gd name="connsiteX9" fmla="*/ 4312387 w 4545692"/>
                <a:gd name="connsiteY9" fmla="*/ 1213884 h 3943254"/>
                <a:gd name="connsiteX10" fmla="*/ 3870251 w 4545692"/>
                <a:gd name="connsiteY10" fmla="*/ 595423 h 3943254"/>
                <a:gd name="connsiteX11" fmla="*/ 3131288 w 4545692"/>
                <a:gd name="connsiteY11" fmla="*/ 0 h 3943254"/>
                <a:gd name="connsiteX0" fmla="*/ 0 w 4545692"/>
                <a:gd name="connsiteY0" fmla="*/ 2966484 h 3949496"/>
                <a:gd name="connsiteX1" fmla="*/ 510362 w 4545692"/>
                <a:gd name="connsiteY1" fmla="*/ 3338623 h 3949496"/>
                <a:gd name="connsiteX2" fmla="*/ 1206795 w 4545692"/>
                <a:gd name="connsiteY2" fmla="*/ 3769242 h 3949496"/>
                <a:gd name="connsiteX3" fmla="*/ 1796902 w 4545692"/>
                <a:gd name="connsiteY3" fmla="*/ 3918098 h 3949496"/>
                <a:gd name="connsiteX4" fmla="*/ 2525232 w 4545692"/>
                <a:gd name="connsiteY4" fmla="*/ 3934047 h 3949496"/>
                <a:gd name="connsiteX5" fmla="*/ 3189768 w 4545692"/>
                <a:gd name="connsiteY5" fmla="*/ 3737345 h 3949496"/>
                <a:gd name="connsiteX6" fmla="*/ 3902149 w 4545692"/>
                <a:gd name="connsiteY6" fmla="*/ 3274828 h 3949496"/>
                <a:gd name="connsiteX7" fmla="*/ 4348716 w 4545692"/>
                <a:gd name="connsiteY7" fmla="*/ 2594344 h 3949496"/>
                <a:gd name="connsiteX8" fmla="*/ 4545419 w 4545692"/>
                <a:gd name="connsiteY8" fmla="*/ 1919179 h 3949496"/>
                <a:gd name="connsiteX9" fmla="*/ 4312387 w 4545692"/>
                <a:gd name="connsiteY9" fmla="*/ 1213884 h 3949496"/>
                <a:gd name="connsiteX10" fmla="*/ 3870251 w 4545692"/>
                <a:gd name="connsiteY10" fmla="*/ 595423 h 3949496"/>
                <a:gd name="connsiteX11" fmla="*/ 3131288 w 4545692"/>
                <a:gd name="connsiteY11" fmla="*/ 0 h 3949496"/>
                <a:gd name="connsiteX0" fmla="*/ 0 w 4545692"/>
                <a:gd name="connsiteY0" fmla="*/ 2966484 h 3956556"/>
                <a:gd name="connsiteX1" fmla="*/ 510362 w 4545692"/>
                <a:gd name="connsiteY1" fmla="*/ 3338623 h 3956556"/>
                <a:gd name="connsiteX2" fmla="*/ 1206795 w 4545692"/>
                <a:gd name="connsiteY2" fmla="*/ 3769242 h 3956556"/>
                <a:gd name="connsiteX3" fmla="*/ 1796902 w 4545692"/>
                <a:gd name="connsiteY3" fmla="*/ 3918098 h 3956556"/>
                <a:gd name="connsiteX4" fmla="*/ 2525232 w 4545692"/>
                <a:gd name="connsiteY4" fmla="*/ 3934047 h 3956556"/>
                <a:gd name="connsiteX5" fmla="*/ 3274828 w 4545692"/>
                <a:gd name="connsiteY5" fmla="*/ 3641652 h 3956556"/>
                <a:gd name="connsiteX6" fmla="*/ 3902149 w 4545692"/>
                <a:gd name="connsiteY6" fmla="*/ 3274828 h 3956556"/>
                <a:gd name="connsiteX7" fmla="*/ 4348716 w 4545692"/>
                <a:gd name="connsiteY7" fmla="*/ 2594344 h 3956556"/>
                <a:gd name="connsiteX8" fmla="*/ 4545419 w 4545692"/>
                <a:gd name="connsiteY8" fmla="*/ 1919179 h 3956556"/>
                <a:gd name="connsiteX9" fmla="*/ 4312387 w 4545692"/>
                <a:gd name="connsiteY9" fmla="*/ 1213884 h 3956556"/>
                <a:gd name="connsiteX10" fmla="*/ 3870251 w 4545692"/>
                <a:gd name="connsiteY10" fmla="*/ 595423 h 3956556"/>
                <a:gd name="connsiteX11" fmla="*/ 3131288 w 4545692"/>
                <a:gd name="connsiteY11" fmla="*/ 0 h 3956556"/>
                <a:gd name="connsiteX0" fmla="*/ 0 w 4545692"/>
                <a:gd name="connsiteY0" fmla="*/ 2966484 h 3952239"/>
                <a:gd name="connsiteX1" fmla="*/ 510362 w 4545692"/>
                <a:gd name="connsiteY1" fmla="*/ 3338623 h 3952239"/>
                <a:gd name="connsiteX2" fmla="*/ 1206795 w 4545692"/>
                <a:gd name="connsiteY2" fmla="*/ 3769242 h 3952239"/>
                <a:gd name="connsiteX3" fmla="*/ 1796902 w 4545692"/>
                <a:gd name="connsiteY3" fmla="*/ 3918098 h 3952239"/>
                <a:gd name="connsiteX4" fmla="*/ 2525232 w 4545692"/>
                <a:gd name="connsiteY4" fmla="*/ 3934047 h 3952239"/>
                <a:gd name="connsiteX5" fmla="*/ 3290777 w 4545692"/>
                <a:gd name="connsiteY5" fmla="*/ 3700131 h 3952239"/>
                <a:gd name="connsiteX6" fmla="*/ 3902149 w 4545692"/>
                <a:gd name="connsiteY6" fmla="*/ 3274828 h 3952239"/>
                <a:gd name="connsiteX7" fmla="*/ 4348716 w 4545692"/>
                <a:gd name="connsiteY7" fmla="*/ 2594344 h 3952239"/>
                <a:gd name="connsiteX8" fmla="*/ 4545419 w 4545692"/>
                <a:gd name="connsiteY8" fmla="*/ 1919179 h 3952239"/>
                <a:gd name="connsiteX9" fmla="*/ 4312387 w 4545692"/>
                <a:gd name="connsiteY9" fmla="*/ 1213884 h 3952239"/>
                <a:gd name="connsiteX10" fmla="*/ 3870251 w 4545692"/>
                <a:gd name="connsiteY10" fmla="*/ 595423 h 3952239"/>
                <a:gd name="connsiteX11" fmla="*/ 3131288 w 4545692"/>
                <a:gd name="connsiteY11" fmla="*/ 0 h 3952239"/>
                <a:gd name="connsiteX0" fmla="*/ 0 w 4545692"/>
                <a:gd name="connsiteY0" fmla="*/ 2966484 h 3954200"/>
                <a:gd name="connsiteX1" fmla="*/ 510362 w 4545692"/>
                <a:gd name="connsiteY1" fmla="*/ 3338623 h 3954200"/>
                <a:gd name="connsiteX2" fmla="*/ 1206795 w 4545692"/>
                <a:gd name="connsiteY2" fmla="*/ 3769242 h 3954200"/>
                <a:gd name="connsiteX3" fmla="*/ 1796902 w 4545692"/>
                <a:gd name="connsiteY3" fmla="*/ 3918098 h 3954200"/>
                <a:gd name="connsiteX4" fmla="*/ 2525232 w 4545692"/>
                <a:gd name="connsiteY4" fmla="*/ 3934047 h 3954200"/>
                <a:gd name="connsiteX5" fmla="*/ 3290777 w 4545692"/>
                <a:gd name="connsiteY5" fmla="*/ 3673550 h 3954200"/>
                <a:gd name="connsiteX6" fmla="*/ 3902149 w 4545692"/>
                <a:gd name="connsiteY6" fmla="*/ 3274828 h 3954200"/>
                <a:gd name="connsiteX7" fmla="*/ 4348716 w 4545692"/>
                <a:gd name="connsiteY7" fmla="*/ 2594344 h 3954200"/>
                <a:gd name="connsiteX8" fmla="*/ 4545419 w 4545692"/>
                <a:gd name="connsiteY8" fmla="*/ 1919179 h 3954200"/>
                <a:gd name="connsiteX9" fmla="*/ 4312387 w 4545692"/>
                <a:gd name="connsiteY9" fmla="*/ 1213884 h 3954200"/>
                <a:gd name="connsiteX10" fmla="*/ 3870251 w 4545692"/>
                <a:gd name="connsiteY10" fmla="*/ 595423 h 3954200"/>
                <a:gd name="connsiteX11" fmla="*/ 3131288 w 4545692"/>
                <a:gd name="connsiteY11" fmla="*/ 0 h 3954200"/>
                <a:gd name="connsiteX0" fmla="*/ 0 w 4545689"/>
                <a:gd name="connsiteY0" fmla="*/ 2966484 h 3954200"/>
                <a:gd name="connsiteX1" fmla="*/ 510362 w 4545689"/>
                <a:gd name="connsiteY1" fmla="*/ 3338623 h 3954200"/>
                <a:gd name="connsiteX2" fmla="*/ 1206795 w 4545689"/>
                <a:gd name="connsiteY2" fmla="*/ 3769242 h 3954200"/>
                <a:gd name="connsiteX3" fmla="*/ 1796902 w 4545689"/>
                <a:gd name="connsiteY3" fmla="*/ 3918098 h 3954200"/>
                <a:gd name="connsiteX4" fmla="*/ 2525232 w 4545689"/>
                <a:gd name="connsiteY4" fmla="*/ 3934047 h 3954200"/>
                <a:gd name="connsiteX5" fmla="*/ 3290777 w 4545689"/>
                <a:gd name="connsiteY5" fmla="*/ 3673550 h 3954200"/>
                <a:gd name="connsiteX6" fmla="*/ 3907466 w 4545689"/>
                <a:gd name="connsiteY6" fmla="*/ 3216349 h 3954200"/>
                <a:gd name="connsiteX7" fmla="*/ 4348716 w 4545689"/>
                <a:gd name="connsiteY7" fmla="*/ 2594344 h 3954200"/>
                <a:gd name="connsiteX8" fmla="*/ 4545419 w 4545689"/>
                <a:gd name="connsiteY8" fmla="*/ 1919179 h 3954200"/>
                <a:gd name="connsiteX9" fmla="*/ 4312387 w 4545689"/>
                <a:gd name="connsiteY9" fmla="*/ 1213884 h 3954200"/>
                <a:gd name="connsiteX10" fmla="*/ 3870251 w 4545689"/>
                <a:gd name="connsiteY10" fmla="*/ 595423 h 3954200"/>
                <a:gd name="connsiteX11" fmla="*/ 3131288 w 4545689"/>
                <a:gd name="connsiteY11" fmla="*/ 0 h 3954200"/>
                <a:gd name="connsiteX0" fmla="*/ 0 w 4430846"/>
                <a:gd name="connsiteY0" fmla="*/ 2966484 h 3954200"/>
                <a:gd name="connsiteX1" fmla="*/ 510362 w 4430846"/>
                <a:gd name="connsiteY1" fmla="*/ 3338623 h 3954200"/>
                <a:gd name="connsiteX2" fmla="*/ 1206795 w 4430846"/>
                <a:gd name="connsiteY2" fmla="*/ 3769242 h 3954200"/>
                <a:gd name="connsiteX3" fmla="*/ 1796902 w 4430846"/>
                <a:gd name="connsiteY3" fmla="*/ 3918098 h 3954200"/>
                <a:gd name="connsiteX4" fmla="*/ 2525232 w 4430846"/>
                <a:gd name="connsiteY4" fmla="*/ 3934047 h 3954200"/>
                <a:gd name="connsiteX5" fmla="*/ 3290777 w 4430846"/>
                <a:gd name="connsiteY5" fmla="*/ 3673550 h 3954200"/>
                <a:gd name="connsiteX6" fmla="*/ 3907466 w 4430846"/>
                <a:gd name="connsiteY6" fmla="*/ 3216349 h 3954200"/>
                <a:gd name="connsiteX7" fmla="*/ 4348716 w 4430846"/>
                <a:gd name="connsiteY7" fmla="*/ 2594344 h 3954200"/>
                <a:gd name="connsiteX8" fmla="*/ 4428461 w 4430846"/>
                <a:gd name="connsiteY8" fmla="*/ 1961710 h 3954200"/>
                <a:gd name="connsiteX9" fmla="*/ 4312387 w 4430846"/>
                <a:gd name="connsiteY9" fmla="*/ 1213884 h 3954200"/>
                <a:gd name="connsiteX10" fmla="*/ 3870251 w 4430846"/>
                <a:gd name="connsiteY10" fmla="*/ 595423 h 3954200"/>
                <a:gd name="connsiteX11" fmla="*/ 3131288 w 4430846"/>
                <a:gd name="connsiteY11" fmla="*/ 0 h 3954200"/>
                <a:gd name="connsiteX0" fmla="*/ 0 w 4430846"/>
                <a:gd name="connsiteY0" fmla="*/ 2966484 h 3954200"/>
                <a:gd name="connsiteX1" fmla="*/ 510362 w 4430846"/>
                <a:gd name="connsiteY1" fmla="*/ 3338623 h 3954200"/>
                <a:gd name="connsiteX2" fmla="*/ 1206795 w 4430846"/>
                <a:gd name="connsiteY2" fmla="*/ 3769242 h 3954200"/>
                <a:gd name="connsiteX3" fmla="*/ 1796902 w 4430846"/>
                <a:gd name="connsiteY3" fmla="*/ 3918098 h 3954200"/>
                <a:gd name="connsiteX4" fmla="*/ 2525232 w 4430846"/>
                <a:gd name="connsiteY4" fmla="*/ 3934047 h 3954200"/>
                <a:gd name="connsiteX5" fmla="*/ 3290777 w 4430846"/>
                <a:gd name="connsiteY5" fmla="*/ 3673550 h 3954200"/>
                <a:gd name="connsiteX6" fmla="*/ 3907466 w 4430846"/>
                <a:gd name="connsiteY6" fmla="*/ 3216349 h 3954200"/>
                <a:gd name="connsiteX7" fmla="*/ 4348716 w 4430846"/>
                <a:gd name="connsiteY7" fmla="*/ 2477386 h 3954200"/>
                <a:gd name="connsiteX8" fmla="*/ 4428461 w 4430846"/>
                <a:gd name="connsiteY8" fmla="*/ 1961710 h 3954200"/>
                <a:gd name="connsiteX9" fmla="*/ 4312387 w 4430846"/>
                <a:gd name="connsiteY9" fmla="*/ 1213884 h 3954200"/>
                <a:gd name="connsiteX10" fmla="*/ 3870251 w 4430846"/>
                <a:gd name="connsiteY10" fmla="*/ 595423 h 3954200"/>
                <a:gd name="connsiteX11" fmla="*/ 3131288 w 4430846"/>
                <a:gd name="connsiteY11" fmla="*/ 0 h 3954200"/>
                <a:gd name="connsiteX0" fmla="*/ 0 w 4429213"/>
                <a:gd name="connsiteY0" fmla="*/ 2966484 h 3954200"/>
                <a:gd name="connsiteX1" fmla="*/ 510362 w 4429213"/>
                <a:gd name="connsiteY1" fmla="*/ 3338623 h 3954200"/>
                <a:gd name="connsiteX2" fmla="*/ 1206795 w 4429213"/>
                <a:gd name="connsiteY2" fmla="*/ 3769242 h 3954200"/>
                <a:gd name="connsiteX3" fmla="*/ 1796902 w 4429213"/>
                <a:gd name="connsiteY3" fmla="*/ 3918098 h 3954200"/>
                <a:gd name="connsiteX4" fmla="*/ 2525232 w 4429213"/>
                <a:gd name="connsiteY4" fmla="*/ 3934047 h 3954200"/>
                <a:gd name="connsiteX5" fmla="*/ 3290777 w 4429213"/>
                <a:gd name="connsiteY5" fmla="*/ 3673550 h 3954200"/>
                <a:gd name="connsiteX6" fmla="*/ 3907466 w 4429213"/>
                <a:gd name="connsiteY6" fmla="*/ 3216349 h 3954200"/>
                <a:gd name="connsiteX7" fmla="*/ 4348716 w 4429213"/>
                <a:gd name="connsiteY7" fmla="*/ 2477386 h 3954200"/>
                <a:gd name="connsiteX8" fmla="*/ 4428461 w 4429213"/>
                <a:gd name="connsiteY8" fmla="*/ 1961710 h 3954200"/>
                <a:gd name="connsiteX9" fmla="*/ 4312387 w 4429213"/>
                <a:gd name="connsiteY9" fmla="*/ 1213884 h 3954200"/>
                <a:gd name="connsiteX10" fmla="*/ 3870251 w 4429213"/>
                <a:gd name="connsiteY10" fmla="*/ 595423 h 3954200"/>
                <a:gd name="connsiteX11" fmla="*/ 3131288 w 4429213"/>
                <a:gd name="connsiteY11" fmla="*/ 0 h 3954200"/>
                <a:gd name="connsiteX0" fmla="*/ 0 w 4391356"/>
                <a:gd name="connsiteY0" fmla="*/ 2966484 h 3954200"/>
                <a:gd name="connsiteX1" fmla="*/ 510362 w 4391356"/>
                <a:gd name="connsiteY1" fmla="*/ 3338623 h 3954200"/>
                <a:gd name="connsiteX2" fmla="*/ 1206795 w 4391356"/>
                <a:gd name="connsiteY2" fmla="*/ 3769242 h 3954200"/>
                <a:gd name="connsiteX3" fmla="*/ 1796902 w 4391356"/>
                <a:gd name="connsiteY3" fmla="*/ 3918098 h 3954200"/>
                <a:gd name="connsiteX4" fmla="*/ 2525232 w 4391356"/>
                <a:gd name="connsiteY4" fmla="*/ 3934047 h 3954200"/>
                <a:gd name="connsiteX5" fmla="*/ 3290777 w 4391356"/>
                <a:gd name="connsiteY5" fmla="*/ 3673550 h 3954200"/>
                <a:gd name="connsiteX6" fmla="*/ 3907466 w 4391356"/>
                <a:gd name="connsiteY6" fmla="*/ 3216349 h 3954200"/>
                <a:gd name="connsiteX7" fmla="*/ 4348716 w 4391356"/>
                <a:gd name="connsiteY7" fmla="*/ 2477386 h 3954200"/>
                <a:gd name="connsiteX8" fmla="*/ 4369981 w 4391356"/>
                <a:gd name="connsiteY8" fmla="*/ 1876650 h 3954200"/>
                <a:gd name="connsiteX9" fmla="*/ 4312387 w 4391356"/>
                <a:gd name="connsiteY9" fmla="*/ 1213884 h 3954200"/>
                <a:gd name="connsiteX10" fmla="*/ 3870251 w 4391356"/>
                <a:gd name="connsiteY10" fmla="*/ 595423 h 3954200"/>
                <a:gd name="connsiteX11" fmla="*/ 3131288 w 4391356"/>
                <a:gd name="connsiteY11" fmla="*/ 0 h 3954200"/>
                <a:gd name="connsiteX0" fmla="*/ 0 w 4397909"/>
                <a:gd name="connsiteY0" fmla="*/ 2966484 h 3954200"/>
                <a:gd name="connsiteX1" fmla="*/ 510362 w 4397909"/>
                <a:gd name="connsiteY1" fmla="*/ 3338623 h 3954200"/>
                <a:gd name="connsiteX2" fmla="*/ 1206795 w 4397909"/>
                <a:gd name="connsiteY2" fmla="*/ 3769242 h 3954200"/>
                <a:gd name="connsiteX3" fmla="*/ 1796902 w 4397909"/>
                <a:gd name="connsiteY3" fmla="*/ 3918098 h 3954200"/>
                <a:gd name="connsiteX4" fmla="*/ 2525232 w 4397909"/>
                <a:gd name="connsiteY4" fmla="*/ 3934047 h 3954200"/>
                <a:gd name="connsiteX5" fmla="*/ 3290777 w 4397909"/>
                <a:gd name="connsiteY5" fmla="*/ 3673550 h 3954200"/>
                <a:gd name="connsiteX6" fmla="*/ 3907466 w 4397909"/>
                <a:gd name="connsiteY6" fmla="*/ 3216349 h 3954200"/>
                <a:gd name="connsiteX7" fmla="*/ 4348716 w 4397909"/>
                <a:gd name="connsiteY7" fmla="*/ 2477386 h 3954200"/>
                <a:gd name="connsiteX8" fmla="*/ 4369981 w 4397909"/>
                <a:gd name="connsiteY8" fmla="*/ 1876650 h 3954200"/>
                <a:gd name="connsiteX9" fmla="*/ 4195428 w 4397909"/>
                <a:gd name="connsiteY9" fmla="*/ 1139456 h 3954200"/>
                <a:gd name="connsiteX10" fmla="*/ 3870251 w 4397909"/>
                <a:gd name="connsiteY10" fmla="*/ 595423 h 3954200"/>
                <a:gd name="connsiteX11" fmla="*/ 3131288 w 4397909"/>
                <a:gd name="connsiteY11" fmla="*/ 0 h 3954200"/>
                <a:gd name="connsiteX0" fmla="*/ 0 w 4397909"/>
                <a:gd name="connsiteY0" fmla="*/ 2966484 h 3954200"/>
                <a:gd name="connsiteX1" fmla="*/ 510362 w 4397909"/>
                <a:gd name="connsiteY1" fmla="*/ 3338623 h 3954200"/>
                <a:gd name="connsiteX2" fmla="*/ 1206795 w 4397909"/>
                <a:gd name="connsiteY2" fmla="*/ 3769242 h 3954200"/>
                <a:gd name="connsiteX3" fmla="*/ 1796902 w 4397909"/>
                <a:gd name="connsiteY3" fmla="*/ 3918098 h 3954200"/>
                <a:gd name="connsiteX4" fmla="*/ 2525232 w 4397909"/>
                <a:gd name="connsiteY4" fmla="*/ 3934047 h 3954200"/>
                <a:gd name="connsiteX5" fmla="*/ 3290777 w 4397909"/>
                <a:gd name="connsiteY5" fmla="*/ 3673550 h 3954200"/>
                <a:gd name="connsiteX6" fmla="*/ 3907466 w 4397909"/>
                <a:gd name="connsiteY6" fmla="*/ 3216349 h 3954200"/>
                <a:gd name="connsiteX7" fmla="*/ 4348716 w 4397909"/>
                <a:gd name="connsiteY7" fmla="*/ 2477386 h 3954200"/>
                <a:gd name="connsiteX8" fmla="*/ 4369981 w 4397909"/>
                <a:gd name="connsiteY8" fmla="*/ 1876650 h 3954200"/>
                <a:gd name="connsiteX9" fmla="*/ 4195428 w 4397909"/>
                <a:gd name="connsiteY9" fmla="*/ 1139456 h 3954200"/>
                <a:gd name="connsiteX10" fmla="*/ 3870251 w 4397909"/>
                <a:gd name="connsiteY10" fmla="*/ 595423 h 3954200"/>
                <a:gd name="connsiteX11" fmla="*/ 3131288 w 4397909"/>
                <a:gd name="connsiteY11" fmla="*/ 0 h 3954200"/>
                <a:gd name="connsiteX0" fmla="*/ 0 w 4397909"/>
                <a:gd name="connsiteY0" fmla="*/ 2966484 h 3954200"/>
                <a:gd name="connsiteX1" fmla="*/ 510362 w 4397909"/>
                <a:gd name="connsiteY1" fmla="*/ 3338623 h 3954200"/>
                <a:gd name="connsiteX2" fmla="*/ 1206795 w 4397909"/>
                <a:gd name="connsiteY2" fmla="*/ 3769242 h 3954200"/>
                <a:gd name="connsiteX3" fmla="*/ 1796902 w 4397909"/>
                <a:gd name="connsiteY3" fmla="*/ 3918098 h 3954200"/>
                <a:gd name="connsiteX4" fmla="*/ 2525232 w 4397909"/>
                <a:gd name="connsiteY4" fmla="*/ 3934047 h 3954200"/>
                <a:gd name="connsiteX5" fmla="*/ 3290777 w 4397909"/>
                <a:gd name="connsiteY5" fmla="*/ 3673550 h 3954200"/>
                <a:gd name="connsiteX6" fmla="*/ 3907466 w 4397909"/>
                <a:gd name="connsiteY6" fmla="*/ 3216349 h 3954200"/>
                <a:gd name="connsiteX7" fmla="*/ 4348716 w 4397909"/>
                <a:gd name="connsiteY7" fmla="*/ 2477386 h 3954200"/>
                <a:gd name="connsiteX8" fmla="*/ 4369981 w 4397909"/>
                <a:gd name="connsiteY8" fmla="*/ 1876650 h 3954200"/>
                <a:gd name="connsiteX9" fmla="*/ 4195428 w 4397909"/>
                <a:gd name="connsiteY9" fmla="*/ 1139456 h 3954200"/>
                <a:gd name="connsiteX10" fmla="*/ 3870251 w 4397909"/>
                <a:gd name="connsiteY10" fmla="*/ 595423 h 3954200"/>
                <a:gd name="connsiteX11" fmla="*/ 3131288 w 4397909"/>
                <a:gd name="connsiteY11" fmla="*/ 0 h 3954200"/>
                <a:gd name="connsiteX0" fmla="*/ 0 w 4397909"/>
                <a:gd name="connsiteY0" fmla="*/ 2966484 h 3954200"/>
                <a:gd name="connsiteX1" fmla="*/ 510362 w 4397909"/>
                <a:gd name="connsiteY1" fmla="*/ 3338623 h 3954200"/>
                <a:gd name="connsiteX2" fmla="*/ 1206795 w 4397909"/>
                <a:gd name="connsiteY2" fmla="*/ 3769242 h 3954200"/>
                <a:gd name="connsiteX3" fmla="*/ 1796902 w 4397909"/>
                <a:gd name="connsiteY3" fmla="*/ 3918098 h 3954200"/>
                <a:gd name="connsiteX4" fmla="*/ 2525232 w 4397909"/>
                <a:gd name="connsiteY4" fmla="*/ 3934047 h 3954200"/>
                <a:gd name="connsiteX5" fmla="*/ 3290777 w 4397909"/>
                <a:gd name="connsiteY5" fmla="*/ 3673550 h 3954200"/>
                <a:gd name="connsiteX6" fmla="*/ 3907466 w 4397909"/>
                <a:gd name="connsiteY6" fmla="*/ 3216349 h 3954200"/>
                <a:gd name="connsiteX7" fmla="*/ 4348716 w 4397909"/>
                <a:gd name="connsiteY7" fmla="*/ 2477386 h 3954200"/>
                <a:gd name="connsiteX8" fmla="*/ 4369981 w 4397909"/>
                <a:gd name="connsiteY8" fmla="*/ 1876650 h 3954200"/>
                <a:gd name="connsiteX9" fmla="*/ 4195428 w 4397909"/>
                <a:gd name="connsiteY9" fmla="*/ 1139456 h 3954200"/>
                <a:gd name="connsiteX10" fmla="*/ 3870251 w 4397909"/>
                <a:gd name="connsiteY10" fmla="*/ 595423 h 3954200"/>
                <a:gd name="connsiteX11" fmla="*/ 3131288 w 4397909"/>
                <a:gd name="connsiteY11" fmla="*/ 0 h 3954200"/>
                <a:gd name="connsiteX0" fmla="*/ 0 w 4397909"/>
                <a:gd name="connsiteY0" fmla="*/ 2966484 h 3954200"/>
                <a:gd name="connsiteX1" fmla="*/ 510362 w 4397909"/>
                <a:gd name="connsiteY1" fmla="*/ 3338623 h 3954200"/>
                <a:gd name="connsiteX2" fmla="*/ 1206795 w 4397909"/>
                <a:gd name="connsiteY2" fmla="*/ 3769242 h 3954200"/>
                <a:gd name="connsiteX3" fmla="*/ 1796902 w 4397909"/>
                <a:gd name="connsiteY3" fmla="*/ 3918098 h 3954200"/>
                <a:gd name="connsiteX4" fmla="*/ 2525232 w 4397909"/>
                <a:gd name="connsiteY4" fmla="*/ 3934047 h 3954200"/>
                <a:gd name="connsiteX5" fmla="*/ 3290777 w 4397909"/>
                <a:gd name="connsiteY5" fmla="*/ 3673550 h 3954200"/>
                <a:gd name="connsiteX6" fmla="*/ 3907466 w 4397909"/>
                <a:gd name="connsiteY6" fmla="*/ 3216349 h 3954200"/>
                <a:gd name="connsiteX7" fmla="*/ 4348716 w 4397909"/>
                <a:gd name="connsiteY7" fmla="*/ 2477386 h 3954200"/>
                <a:gd name="connsiteX8" fmla="*/ 4369981 w 4397909"/>
                <a:gd name="connsiteY8" fmla="*/ 1876650 h 3954200"/>
                <a:gd name="connsiteX9" fmla="*/ 4195428 w 4397909"/>
                <a:gd name="connsiteY9" fmla="*/ 1139456 h 3954200"/>
                <a:gd name="connsiteX10" fmla="*/ 3870251 w 4397909"/>
                <a:gd name="connsiteY10" fmla="*/ 595423 h 3954200"/>
                <a:gd name="connsiteX11" fmla="*/ 3131288 w 4397909"/>
                <a:gd name="connsiteY11" fmla="*/ 0 h 3954200"/>
                <a:gd name="connsiteX0" fmla="*/ 0 w 4397909"/>
                <a:gd name="connsiteY0" fmla="*/ 2966484 h 3954200"/>
                <a:gd name="connsiteX1" fmla="*/ 510362 w 4397909"/>
                <a:gd name="connsiteY1" fmla="*/ 3338623 h 3954200"/>
                <a:gd name="connsiteX2" fmla="*/ 1206795 w 4397909"/>
                <a:gd name="connsiteY2" fmla="*/ 3769242 h 3954200"/>
                <a:gd name="connsiteX3" fmla="*/ 1796902 w 4397909"/>
                <a:gd name="connsiteY3" fmla="*/ 3918098 h 3954200"/>
                <a:gd name="connsiteX4" fmla="*/ 2525232 w 4397909"/>
                <a:gd name="connsiteY4" fmla="*/ 3934047 h 3954200"/>
                <a:gd name="connsiteX5" fmla="*/ 3290777 w 4397909"/>
                <a:gd name="connsiteY5" fmla="*/ 3673550 h 3954200"/>
                <a:gd name="connsiteX6" fmla="*/ 3907466 w 4397909"/>
                <a:gd name="connsiteY6" fmla="*/ 3216349 h 3954200"/>
                <a:gd name="connsiteX7" fmla="*/ 4348716 w 4397909"/>
                <a:gd name="connsiteY7" fmla="*/ 2477386 h 3954200"/>
                <a:gd name="connsiteX8" fmla="*/ 4369981 w 4397909"/>
                <a:gd name="connsiteY8" fmla="*/ 1876650 h 3954200"/>
                <a:gd name="connsiteX9" fmla="*/ 4195428 w 4397909"/>
                <a:gd name="connsiteY9" fmla="*/ 1139456 h 3954200"/>
                <a:gd name="connsiteX10" fmla="*/ 3870251 w 4397909"/>
                <a:gd name="connsiteY10" fmla="*/ 595423 h 3954200"/>
                <a:gd name="connsiteX11" fmla="*/ 3131288 w 4397909"/>
                <a:gd name="connsiteY11" fmla="*/ 0 h 3954200"/>
                <a:gd name="connsiteX0" fmla="*/ 0 w 4397909"/>
                <a:gd name="connsiteY0" fmla="*/ 2966484 h 3954200"/>
                <a:gd name="connsiteX1" fmla="*/ 510362 w 4397909"/>
                <a:gd name="connsiteY1" fmla="*/ 3338623 h 3954200"/>
                <a:gd name="connsiteX2" fmla="*/ 1206795 w 4397909"/>
                <a:gd name="connsiteY2" fmla="*/ 3769242 h 3954200"/>
                <a:gd name="connsiteX3" fmla="*/ 1796902 w 4397909"/>
                <a:gd name="connsiteY3" fmla="*/ 3918098 h 3954200"/>
                <a:gd name="connsiteX4" fmla="*/ 2525232 w 4397909"/>
                <a:gd name="connsiteY4" fmla="*/ 3934047 h 3954200"/>
                <a:gd name="connsiteX5" fmla="*/ 3290777 w 4397909"/>
                <a:gd name="connsiteY5" fmla="*/ 3673550 h 3954200"/>
                <a:gd name="connsiteX6" fmla="*/ 3907466 w 4397909"/>
                <a:gd name="connsiteY6" fmla="*/ 3216349 h 3954200"/>
                <a:gd name="connsiteX7" fmla="*/ 4348716 w 4397909"/>
                <a:gd name="connsiteY7" fmla="*/ 2477386 h 3954200"/>
                <a:gd name="connsiteX8" fmla="*/ 4369981 w 4397909"/>
                <a:gd name="connsiteY8" fmla="*/ 1876650 h 3954200"/>
                <a:gd name="connsiteX9" fmla="*/ 4195428 w 4397909"/>
                <a:gd name="connsiteY9" fmla="*/ 1139456 h 3954200"/>
                <a:gd name="connsiteX10" fmla="*/ 3870251 w 4397909"/>
                <a:gd name="connsiteY10" fmla="*/ 595423 h 3954200"/>
                <a:gd name="connsiteX11" fmla="*/ 3131288 w 4397909"/>
                <a:gd name="connsiteY11" fmla="*/ 0 h 3954200"/>
                <a:gd name="connsiteX0" fmla="*/ 0 w 4396750"/>
                <a:gd name="connsiteY0" fmla="*/ 2966484 h 3954200"/>
                <a:gd name="connsiteX1" fmla="*/ 510362 w 4396750"/>
                <a:gd name="connsiteY1" fmla="*/ 3338623 h 3954200"/>
                <a:gd name="connsiteX2" fmla="*/ 1206795 w 4396750"/>
                <a:gd name="connsiteY2" fmla="*/ 3769242 h 3954200"/>
                <a:gd name="connsiteX3" fmla="*/ 1796902 w 4396750"/>
                <a:gd name="connsiteY3" fmla="*/ 3918098 h 3954200"/>
                <a:gd name="connsiteX4" fmla="*/ 2525232 w 4396750"/>
                <a:gd name="connsiteY4" fmla="*/ 3934047 h 3954200"/>
                <a:gd name="connsiteX5" fmla="*/ 3290777 w 4396750"/>
                <a:gd name="connsiteY5" fmla="*/ 3673550 h 3954200"/>
                <a:gd name="connsiteX6" fmla="*/ 3907466 w 4396750"/>
                <a:gd name="connsiteY6" fmla="*/ 3216349 h 3954200"/>
                <a:gd name="connsiteX7" fmla="*/ 4348716 w 4396750"/>
                <a:gd name="connsiteY7" fmla="*/ 2477386 h 3954200"/>
                <a:gd name="connsiteX8" fmla="*/ 4369981 w 4396750"/>
                <a:gd name="connsiteY8" fmla="*/ 1876650 h 3954200"/>
                <a:gd name="connsiteX9" fmla="*/ 4215023 w 4396750"/>
                <a:gd name="connsiteY9" fmla="*/ 1074142 h 3954200"/>
                <a:gd name="connsiteX10" fmla="*/ 3870251 w 4396750"/>
                <a:gd name="connsiteY10" fmla="*/ 595423 h 3954200"/>
                <a:gd name="connsiteX11" fmla="*/ 3131288 w 4396750"/>
                <a:gd name="connsiteY11" fmla="*/ 0 h 3954200"/>
                <a:gd name="connsiteX0" fmla="*/ 0 w 4390564"/>
                <a:gd name="connsiteY0" fmla="*/ 2966484 h 3954200"/>
                <a:gd name="connsiteX1" fmla="*/ 510362 w 4390564"/>
                <a:gd name="connsiteY1" fmla="*/ 3338623 h 3954200"/>
                <a:gd name="connsiteX2" fmla="*/ 1206795 w 4390564"/>
                <a:gd name="connsiteY2" fmla="*/ 3769242 h 3954200"/>
                <a:gd name="connsiteX3" fmla="*/ 1796902 w 4390564"/>
                <a:gd name="connsiteY3" fmla="*/ 3918098 h 3954200"/>
                <a:gd name="connsiteX4" fmla="*/ 2525232 w 4390564"/>
                <a:gd name="connsiteY4" fmla="*/ 3934047 h 3954200"/>
                <a:gd name="connsiteX5" fmla="*/ 3290777 w 4390564"/>
                <a:gd name="connsiteY5" fmla="*/ 3673550 h 3954200"/>
                <a:gd name="connsiteX6" fmla="*/ 3907466 w 4390564"/>
                <a:gd name="connsiteY6" fmla="*/ 3216349 h 3954200"/>
                <a:gd name="connsiteX7" fmla="*/ 4348716 w 4390564"/>
                <a:gd name="connsiteY7" fmla="*/ 2477386 h 3954200"/>
                <a:gd name="connsiteX8" fmla="*/ 4369981 w 4390564"/>
                <a:gd name="connsiteY8" fmla="*/ 1876650 h 3954200"/>
                <a:gd name="connsiteX9" fmla="*/ 4380415 w 4390564"/>
                <a:gd name="connsiteY9" fmla="*/ 1463597 h 3954200"/>
                <a:gd name="connsiteX10" fmla="*/ 4215023 w 4390564"/>
                <a:gd name="connsiteY10" fmla="*/ 1074142 h 3954200"/>
                <a:gd name="connsiteX11" fmla="*/ 3870251 w 4390564"/>
                <a:gd name="connsiteY11" fmla="*/ 595423 h 3954200"/>
                <a:gd name="connsiteX12" fmla="*/ 3131288 w 4390564"/>
                <a:gd name="connsiteY12" fmla="*/ 0 h 3954200"/>
                <a:gd name="connsiteX0" fmla="*/ 0 w 4448765"/>
                <a:gd name="connsiteY0" fmla="*/ 2966484 h 3954200"/>
                <a:gd name="connsiteX1" fmla="*/ 510362 w 4448765"/>
                <a:gd name="connsiteY1" fmla="*/ 3338623 h 3954200"/>
                <a:gd name="connsiteX2" fmla="*/ 1206795 w 4448765"/>
                <a:gd name="connsiteY2" fmla="*/ 3769242 h 3954200"/>
                <a:gd name="connsiteX3" fmla="*/ 1796902 w 4448765"/>
                <a:gd name="connsiteY3" fmla="*/ 3918098 h 3954200"/>
                <a:gd name="connsiteX4" fmla="*/ 2525232 w 4448765"/>
                <a:gd name="connsiteY4" fmla="*/ 3934047 h 3954200"/>
                <a:gd name="connsiteX5" fmla="*/ 3290777 w 4448765"/>
                <a:gd name="connsiteY5" fmla="*/ 3673550 h 3954200"/>
                <a:gd name="connsiteX6" fmla="*/ 3907466 w 4448765"/>
                <a:gd name="connsiteY6" fmla="*/ 3216349 h 3954200"/>
                <a:gd name="connsiteX7" fmla="*/ 4348716 w 4448765"/>
                <a:gd name="connsiteY7" fmla="*/ 2477386 h 3954200"/>
                <a:gd name="connsiteX8" fmla="*/ 4448358 w 4448765"/>
                <a:gd name="connsiteY8" fmla="*/ 1892979 h 3954200"/>
                <a:gd name="connsiteX9" fmla="*/ 4380415 w 4448765"/>
                <a:gd name="connsiteY9" fmla="*/ 1463597 h 3954200"/>
                <a:gd name="connsiteX10" fmla="*/ 4215023 w 4448765"/>
                <a:gd name="connsiteY10" fmla="*/ 1074142 h 3954200"/>
                <a:gd name="connsiteX11" fmla="*/ 3870251 w 4448765"/>
                <a:gd name="connsiteY11" fmla="*/ 595423 h 3954200"/>
                <a:gd name="connsiteX12" fmla="*/ 3131288 w 4448765"/>
                <a:gd name="connsiteY12" fmla="*/ 0 h 3954200"/>
                <a:gd name="connsiteX0" fmla="*/ 0 w 4413693"/>
                <a:gd name="connsiteY0" fmla="*/ 2966484 h 3954200"/>
                <a:gd name="connsiteX1" fmla="*/ 510362 w 4413693"/>
                <a:gd name="connsiteY1" fmla="*/ 3338623 h 3954200"/>
                <a:gd name="connsiteX2" fmla="*/ 1206795 w 4413693"/>
                <a:gd name="connsiteY2" fmla="*/ 3769242 h 3954200"/>
                <a:gd name="connsiteX3" fmla="*/ 1796902 w 4413693"/>
                <a:gd name="connsiteY3" fmla="*/ 3918098 h 3954200"/>
                <a:gd name="connsiteX4" fmla="*/ 2525232 w 4413693"/>
                <a:gd name="connsiteY4" fmla="*/ 3934047 h 3954200"/>
                <a:gd name="connsiteX5" fmla="*/ 3290777 w 4413693"/>
                <a:gd name="connsiteY5" fmla="*/ 3673550 h 3954200"/>
                <a:gd name="connsiteX6" fmla="*/ 3907466 w 4413693"/>
                <a:gd name="connsiteY6" fmla="*/ 3216349 h 3954200"/>
                <a:gd name="connsiteX7" fmla="*/ 4348716 w 4413693"/>
                <a:gd name="connsiteY7" fmla="*/ 2477386 h 3954200"/>
                <a:gd name="connsiteX8" fmla="*/ 4412435 w 4413693"/>
                <a:gd name="connsiteY8" fmla="*/ 1892979 h 3954200"/>
                <a:gd name="connsiteX9" fmla="*/ 4380415 w 4413693"/>
                <a:gd name="connsiteY9" fmla="*/ 1463597 h 3954200"/>
                <a:gd name="connsiteX10" fmla="*/ 4215023 w 4413693"/>
                <a:gd name="connsiteY10" fmla="*/ 1074142 h 3954200"/>
                <a:gd name="connsiteX11" fmla="*/ 3870251 w 4413693"/>
                <a:gd name="connsiteY11" fmla="*/ 595423 h 3954200"/>
                <a:gd name="connsiteX12" fmla="*/ 3131288 w 4413693"/>
                <a:gd name="connsiteY12" fmla="*/ 0 h 3954200"/>
                <a:gd name="connsiteX0" fmla="*/ 0 w 4455251"/>
                <a:gd name="connsiteY0" fmla="*/ 2966484 h 3954200"/>
                <a:gd name="connsiteX1" fmla="*/ 510362 w 4455251"/>
                <a:gd name="connsiteY1" fmla="*/ 3338623 h 3954200"/>
                <a:gd name="connsiteX2" fmla="*/ 1206795 w 4455251"/>
                <a:gd name="connsiteY2" fmla="*/ 3769242 h 3954200"/>
                <a:gd name="connsiteX3" fmla="*/ 1796902 w 4455251"/>
                <a:gd name="connsiteY3" fmla="*/ 3918098 h 3954200"/>
                <a:gd name="connsiteX4" fmla="*/ 2525232 w 4455251"/>
                <a:gd name="connsiteY4" fmla="*/ 3934047 h 3954200"/>
                <a:gd name="connsiteX5" fmla="*/ 3290777 w 4455251"/>
                <a:gd name="connsiteY5" fmla="*/ 3673550 h 3954200"/>
                <a:gd name="connsiteX6" fmla="*/ 3907466 w 4455251"/>
                <a:gd name="connsiteY6" fmla="*/ 3216349 h 3954200"/>
                <a:gd name="connsiteX7" fmla="*/ 4348716 w 4455251"/>
                <a:gd name="connsiteY7" fmla="*/ 2477386 h 3954200"/>
                <a:gd name="connsiteX8" fmla="*/ 4454890 w 4455251"/>
                <a:gd name="connsiteY8" fmla="*/ 1889713 h 3954200"/>
                <a:gd name="connsiteX9" fmla="*/ 4380415 w 4455251"/>
                <a:gd name="connsiteY9" fmla="*/ 1463597 h 3954200"/>
                <a:gd name="connsiteX10" fmla="*/ 4215023 w 4455251"/>
                <a:gd name="connsiteY10" fmla="*/ 1074142 h 3954200"/>
                <a:gd name="connsiteX11" fmla="*/ 3870251 w 4455251"/>
                <a:gd name="connsiteY11" fmla="*/ 595423 h 3954200"/>
                <a:gd name="connsiteX12" fmla="*/ 3131288 w 4455251"/>
                <a:gd name="connsiteY12" fmla="*/ 0 h 3954200"/>
                <a:gd name="connsiteX0" fmla="*/ 0 w 4455251"/>
                <a:gd name="connsiteY0" fmla="*/ 2966484 h 3954200"/>
                <a:gd name="connsiteX1" fmla="*/ 510362 w 4455251"/>
                <a:gd name="connsiteY1" fmla="*/ 3338623 h 3954200"/>
                <a:gd name="connsiteX2" fmla="*/ 1206795 w 4455251"/>
                <a:gd name="connsiteY2" fmla="*/ 3769242 h 3954200"/>
                <a:gd name="connsiteX3" fmla="*/ 1796902 w 4455251"/>
                <a:gd name="connsiteY3" fmla="*/ 3918098 h 3954200"/>
                <a:gd name="connsiteX4" fmla="*/ 2525232 w 4455251"/>
                <a:gd name="connsiteY4" fmla="*/ 3934047 h 3954200"/>
                <a:gd name="connsiteX5" fmla="*/ 3290777 w 4455251"/>
                <a:gd name="connsiteY5" fmla="*/ 3673550 h 3954200"/>
                <a:gd name="connsiteX6" fmla="*/ 3907466 w 4455251"/>
                <a:gd name="connsiteY6" fmla="*/ 3216349 h 3954200"/>
                <a:gd name="connsiteX7" fmla="*/ 4348716 w 4455251"/>
                <a:gd name="connsiteY7" fmla="*/ 2477386 h 3954200"/>
                <a:gd name="connsiteX8" fmla="*/ 4454890 w 4455251"/>
                <a:gd name="connsiteY8" fmla="*/ 1889713 h 3954200"/>
                <a:gd name="connsiteX9" fmla="*/ 4380415 w 4455251"/>
                <a:gd name="connsiteY9" fmla="*/ 1463597 h 3954200"/>
                <a:gd name="connsiteX10" fmla="*/ 4215023 w 4455251"/>
                <a:gd name="connsiteY10" fmla="*/ 1074142 h 3954200"/>
                <a:gd name="connsiteX11" fmla="*/ 3870251 w 4455251"/>
                <a:gd name="connsiteY11" fmla="*/ 595423 h 3954200"/>
                <a:gd name="connsiteX12" fmla="*/ 3131288 w 4455251"/>
                <a:gd name="connsiteY12" fmla="*/ 0 h 3954200"/>
                <a:gd name="connsiteX0" fmla="*/ 0 w 4455251"/>
                <a:gd name="connsiteY0" fmla="*/ 3012204 h 3999920"/>
                <a:gd name="connsiteX1" fmla="*/ 510362 w 4455251"/>
                <a:gd name="connsiteY1" fmla="*/ 3384343 h 3999920"/>
                <a:gd name="connsiteX2" fmla="*/ 1206795 w 4455251"/>
                <a:gd name="connsiteY2" fmla="*/ 3814962 h 3999920"/>
                <a:gd name="connsiteX3" fmla="*/ 1796902 w 4455251"/>
                <a:gd name="connsiteY3" fmla="*/ 3963818 h 3999920"/>
                <a:gd name="connsiteX4" fmla="*/ 2525232 w 4455251"/>
                <a:gd name="connsiteY4" fmla="*/ 3979767 h 3999920"/>
                <a:gd name="connsiteX5" fmla="*/ 3290777 w 4455251"/>
                <a:gd name="connsiteY5" fmla="*/ 3719270 h 3999920"/>
                <a:gd name="connsiteX6" fmla="*/ 3907466 w 4455251"/>
                <a:gd name="connsiteY6" fmla="*/ 3262069 h 3999920"/>
                <a:gd name="connsiteX7" fmla="*/ 4348716 w 4455251"/>
                <a:gd name="connsiteY7" fmla="*/ 2523106 h 3999920"/>
                <a:gd name="connsiteX8" fmla="*/ 4454890 w 4455251"/>
                <a:gd name="connsiteY8" fmla="*/ 1935433 h 3999920"/>
                <a:gd name="connsiteX9" fmla="*/ 4380415 w 4455251"/>
                <a:gd name="connsiteY9" fmla="*/ 1509317 h 3999920"/>
                <a:gd name="connsiteX10" fmla="*/ 4215023 w 4455251"/>
                <a:gd name="connsiteY10" fmla="*/ 1119862 h 3999920"/>
                <a:gd name="connsiteX11" fmla="*/ 3870251 w 4455251"/>
                <a:gd name="connsiteY11" fmla="*/ 641143 h 3999920"/>
                <a:gd name="connsiteX12" fmla="*/ 3186805 w 4455251"/>
                <a:gd name="connsiteY12" fmla="*/ 0 h 3999920"/>
                <a:gd name="connsiteX0" fmla="*/ 0 w 4455251"/>
                <a:gd name="connsiteY0" fmla="*/ 3012204 h 3999920"/>
                <a:gd name="connsiteX1" fmla="*/ 510362 w 4455251"/>
                <a:gd name="connsiteY1" fmla="*/ 3384343 h 3999920"/>
                <a:gd name="connsiteX2" fmla="*/ 1206795 w 4455251"/>
                <a:gd name="connsiteY2" fmla="*/ 3814962 h 3999920"/>
                <a:gd name="connsiteX3" fmla="*/ 1796902 w 4455251"/>
                <a:gd name="connsiteY3" fmla="*/ 3963818 h 3999920"/>
                <a:gd name="connsiteX4" fmla="*/ 2525232 w 4455251"/>
                <a:gd name="connsiteY4" fmla="*/ 3979767 h 3999920"/>
                <a:gd name="connsiteX5" fmla="*/ 3290777 w 4455251"/>
                <a:gd name="connsiteY5" fmla="*/ 3719270 h 3999920"/>
                <a:gd name="connsiteX6" fmla="*/ 3907466 w 4455251"/>
                <a:gd name="connsiteY6" fmla="*/ 3262069 h 3999920"/>
                <a:gd name="connsiteX7" fmla="*/ 4348716 w 4455251"/>
                <a:gd name="connsiteY7" fmla="*/ 2523106 h 3999920"/>
                <a:gd name="connsiteX8" fmla="*/ 4454890 w 4455251"/>
                <a:gd name="connsiteY8" fmla="*/ 1935433 h 3999920"/>
                <a:gd name="connsiteX9" fmla="*/ 4380415 w 4455251"/>
                <a:gd name="connsiteY9" fmla="*/ 1509317 h 3999920"/>
                <a:gd name="connsiteX10" fmla="*/ 4215023 w 4455251"/>
                <a:gd name="connsiteY10" fmla="*/ 1119862 h 3999920"/>
                <a:gd name="connsiteX11" fmla="*/ 3919237 w 4455251"/>
                <a:gd name="connsiteY11" fmla="*/ 641143 h 3999920"/>
                <a:gd name="connsiteX12" fmla="*/ 3186805 w 4455251"/>
                <a:gd name="connsiteY12" fmla="*/ 0 h 3999920"/>
                <a:gd name="connsiteX0" fmla="*/ 0 w 4455251"/>
                <a:gd name="connsiteY0" fmla="*/ 3012204 h 3999920"/>
                <a:gd name="connsiteX1" fmla="*/ 510362 w 4455251"/>
                <a:gd name="connsiteY1" fmla="*/ 3384343 h 3999920"/>
                <a:gd name="connsiteX2" fmla="*/ 1206795 w 4455251"/>
                <a:gd name="connsiteY2" fmla="*/ 3814962 h 3999920"/>
                <a:gd name="connsiteX3" fmla="*/ 1796902 w 4455251"/>
                <a:gd name="connsiteY3" fmla="*/ 3963818 h 3999920"/>
                <a:gd name="connsiteX4" fmla="*/ 2525232 w 4455251"/>
                <a:gd name="connsiteY4" fmla="*/ 3979767 h 3999920"/>
                <a:gd name="connsiteX5" fmla="*/ 3290777 w 4455251"/>
                <a:gd name="connsiteY5" fmla="*/ 3719270 h 3999920"/>
                <a:gd name="connsiteX6" fmla="*/ 3907466 w 4455251"/>
                <a:gd name="connsiteY6" fmla="*/ 3262069 h 3999920"/>
                <a:gd name="connsiteX7" fmla="*/ 4348716 w 4455251"/>
                <a:gd name="connsiteY7" fmla="*/ 2523106 h 3999920"/>
                <a:gd name="connsiteX8" fmla="*/ 4454890 w 4455251"/>
                <a:gd name="connsiteY8" fmla="*/ 1935433 h 3999920"/>
                <a:gd name="connsiteX9" fmla="*/ 4380415 w 4455251"/>
                <a:gd name="connsiteY9" fmla="*/ 1509317 h 3999920"/>
                <a:gd name="connsiteX10" fmla="*/ 4267274 w 4455251"/>
                <a:gd name="connsiteY10" fmla="*/ 1129659 h 3999920"/>
                <a:gd name="connsiteX11" fmla="*/ 3919237 w 4455251"/>
                <a:gd name="connsiteY11" fmla="*/ 641143 h 3999920"/>
                <a:gd name="connsiteX12" fmla="*/ 3186805 w 4455251"/>
                <a:gd name="connsiteY12" fmla="*/ 0 h 3999920"/>
                <a:gd name="connsiteX0" fmla="*/ 0 w 4462175"/>
                <a:gd name="connsiteY0" fmla="*/ 3012204 h 3999920"/>
                <a:gd name="connsiteX1" fmla="*/ 510362 w 4462175"/>
                <a:gd name="connsiteY1" fmla="*/ 3384343 h 3999920"/>
                <a:gd name="connsiteX2" fmla="*/ 1206795 w 4462175"/>
                <a:gd name="connsiteY2" fmla="*/ 3814962 h 3999920"/>
                <a:gd name="connsiteX3" fmla="*/ 1796902 w 4462175"/>
                <a:gd name="connsiteY3" fmla="*/ 3963818 h 3999920"/>
                <a:gd name="connsiteX4" fmla="*/ 2525232 w 4462175"/>
                <a:gd name="connsiteY4" fmla="*/ 3979767 h 3999920"/>
                <a:gd name="connsiteX5" fmla="*/ 3290777 w 4462175"/>
                <a:gd name="connsiteY5" fmla="*/ 3719270 h 3999920"/>
                <a:gd name="connsiteX6" fmla="*/ 3907466 w 4462175"/>
                <a:gd name="connsiteY6" fmla="*/ 3262069 h 3999920"/>
                <a:gd name="connsiteX7" fmla="*/ 4348716 w 4462175"/>
                <a:gd name="connsiteY7" fmla="*/ 2523106 h 3999920"/>
                <a:gd name="connsiteX8" fmla="*/ 4454890 w 4462175"/>
                <a:gd name="connsiteY8" fmla="*/ 1935433 h 3999920"/>
                <a:gd name="connsiteX9" fmla="*/ 4435932 w 4462175"/>
                <a:gd name="connsiteY9" fmla="*/ 1528911 h 3999920"/>
                <a:gd name="connsiteX10" fmla="*/ 4267274 w 4462175"/>
                <a:gd name="connsiteY10" fmla="*/ 1129659 h 3999920"/>
                <a:gd name="connsiteX11" fmla="*/ 3919237 w 4462175"/>
                <a:gd name="connsiteY11" fmla="*/ 641143 h 3999920"/>
                <a:gd name="connsiteX12" fmla="*/ 3186805 w 4462175"/>
                <a:gd name="connsiteY12" fmla="*/ 0 h 3999920"/>
                <a:gd name="connsiteX0" fmla="*/ 0 w 4473883"/>
                <a:gd name="connsiteY0" fmla="*/ 3012204 h 3999920"/>
                <a:gd name="connsiteX1" fmla="*/ 510362 w 4473883"/>
                <a:gd name="connsiteY1" fmla="*/ 3384343 h 3999920"/>
                <a:gd name="connsiteX2" fmla="*/ 1206795 w 4473883"/>
                <a:gd name="connsiteY2" fmla="*/ 3814962 h 3999920"/>
                <a:gd name="connsiteX3" fmla="*/ 1796902 w 4473883"/>
                <a:gd name="connsiteY3" fmla="*/ 3963818 h 3999920"/>
                <a:gd name="connsiteX4" fmla="*/ 2525232 w 4473883"/>
                <a:gd name="connsiteY4" fmla="*/ 3979767 h 3999920"/>
                <a:gd name="connsiteX5" fmla="*/ 3290777 w 4473883"/>
                <a:gd name="connsiteY5" fmla="*/ 3719270 h 3999920"/>
                <a:gd name="connsiteX6" fmla="*/ 3907466 w 4473883"/>
                <a:gd name="connsiteY6" fmla="*/ 3262069 h 3999920"/>
                <a:gd name="connsiteX7" fmla="*/ 4348716 w 4473883"/>
                <a:gd name="connsiteY7" fmla="*/ 2523106 h 3999920"/>
                <a:gd name="connsiteX8" fmla="*/ 4454890 w 4473883"/>
                <a:gd name="connsiteY8" fmla="*/ 1935433 h 3999920"/>
                <a:gd name="connsiteX9" fmla="*/ 4458792 w 4473883"/>
                <a:gd name="connsiteY9" fmla="*/ 1450534 h 3999920"/>
                <a:gd name="connsiteX10" fmla="*/ 4267274 w 4473883"/>
                <a:gd name="connsiteY10" fmla="*/ 1129659 h 3999920"/>
                <a:gd name="connsiteX11" fmla="*/ 3919237 w 4473883"/>
                <a:gd name="connsiteY11" fmla="*/ 641143 h 3999920"/>
                <a:gd name="connsiteX12" fmla="*/ 3186805 w 4473883"/>
                <a:gd name="connsiteY12" fmla="*/ 0 h 3999920"/>
                <a:gd name="connsiteX0" fmla="*/ 0 w 4473883"/>
                <a:gd name="connsiteY0" fmla="*/ 3012204 h 3999920"/>
                <a:gd name="connsiteX1" fmla="*/ 510362 w 4473883"/>
                <a:gd name="connsiteY1" fmla="*/ 3384343 h 3999920"/>
                <a:gd name="connsiteX2" fmla="*/ 1206795 w 4473883"/>
                <a:gd name="connsiteY2" fmla="*/ 3814962 h 3999920"/>
                <a:gd name="connsiteX3" fmla="*/ 1796902 w 4473883"/>
                <a:gd name="connsiteY3" fmla="*/ 3963818 h 3999920"/>
                <a:gd name="connsiteX4" fmla="*/ 2525232 w 4473883"/>
                <a:gd name="connsiteY4" fmla="*/ 3979767 h 3999920"/>
                <a:gd name="connsiteX5" fmla="*/ 3290777 w 4473883"/>
                <a:gd name="connsiteY5" fmla="*/ 3719270 h 3999920"/>
                <a:gd name="connsiteX6" fmla="*/ 3907466 w 4473883"/>
                <a:gd name="connsiteY6" fmla="*/ 3262069 h 3999920"/>
                <a:gd name="connsiteX7" fmla="*/ 4348716 w 4473883"/>
                <a:gd name="connsiteY7" fmla="*/ 2523106 h 3999920"/>
                <a:gd name="connsiteX8" fmla="*/ 4454890 w 4473883"/>
                <a:gd name="connsiteY8" fmla="*/ 1935433 h 3999920"/>
                <a:gd name="connsiteX9" fmla="*/ 4458792 w 4473883"/>
                <a:gd name="connsiteY9" fmla="*/ 1450534 h 3999920"/>
                <a:gd name="connsiteX10" fmla="*/ 4306462 w 4473883"/>
                <a:gd name="connsiteY10" fmla="*/ 1005562 h 3999920"/>
                <a:gd name="connsiteX11" fmla="*/ 3919237 w 4473883"/>
                <a:gd name="connsiteY11" fmla="*/ 641143 h 3999920"/>
                <a:gd name="connsiteX12" fmla="*/ 3186805 w 4473883"/>
                <a:gd name="connsiteY12" fmla="*/ 0 h 3999920"/>
                <a:gd name="connsiteX0" fmla="*/ 0 w 4473883"/>
                <a:gd name="connsiteY0" fmla="*/ 3012204 h 3999920"/>
                <a:gd name="connsiteX1" fmla="*/ 510362 w 4473883"/>
                <a:gd name="connsiteY1" fmla="*/ 3384343 h 3999920"/>
                <a:gd name="connsiteX2" fmla="*/ 1206795 w 4473883"/>
                <a:gd name="connsiteY2" fmla="*/ 3814962 h 3999920"/>
                <a:gd name="connsiteX3" fmla="*/ 1796902 w 4473883"/>
                <a:gd name="connsiteY3" fmla="*/ 3963818 h 3999920"/>
                <a:gd name="connsiteX4" fmla="*/ 2525232 w 4473883"/>
                <a:gd name="connsiteY4" fmla="*/ 3979767 h 3999920"/>
                <a:gd name="connsiteX5" fmla="*/ 3290777 w 4473883"/>
                <a:gd name="connsiteY5" fmla="*/ 3719270 h 3999920"/>
                <a:gd name="connsiteX6" fmla="*/ 3907466 w 4473883"/>
                <a:gd name="connsiteY6" fmla="*/ 3262069 h 3999920"/>
                <a:gd name="connsiteX7" fmla="*/ 4348716 w 4473883"/>
                <a:gd name="connsiteY7" fmla="*/ 2523106 h 3999920"/>
                <a:gd name="connsiteX8" fmla="*/ 4454890 w 4473883"/>
                <a:gd name="connsiteY8" fmla="*/ 1935433 h 3999920"/>
                <a:gd name="connsiteX9" fmla="*/ 4458792 w 4473883"/>
                <a:gd name="connsiteY9" fmla="*/ 1450534 h 3999920"/>
                <a:gd name="connsiteX10" fmla="*/ 4306462 w 4473883"/>
                <a:gd name="connsiteY10" fmla="*/ 1005562 h 3999920"/>
                <a:gd name="connsiteX11" fmla="*/ 3964957 w 4473883"/>
                <a:gd name="connsiteY11" fmla="*/ 588892 h 3999920"/>
                <a:gd name="connsiteX12" fmla="*/ 3186805 w 4473883"/>
                <a:gd name="connsiteY12" fmla="*/ 0 h 3999920"/>
                <a:gd name="connsiteX0" fmla="*/ 0 w 4473883"/>
                <a:gd name="connsiteY0" fmla="*/ 3051392 h 4039108"/>
                <a:gd name="connsiteX1" fmla="*/ 510362 w 4473883"/>
                <a:gd name="connsiteY1" fmla="*/ 3423531 h 4039108"/>
                <a:gd name="connsiteX2" fmla="*/ 1206795 w 4473883"/>
                <a:gd name="connsiteY2" fmla="*/ 3854150 h 4039108"/>
                <a:gd name="connsiteX3" fmla="*/ 1796902 w 4473883"/>
                <a:gd name="connsiteY3" fmla="*/ 4003006 h 4039108"/>
                <a:gd name="connsiteX4" fmla="*/ 2525232 w 4473883"/>
                <a:gd name="connsiteY4" fmla="*/ 4018955 h 4039108"/>
                <a:gd name="connsiteX5" fmla="*/ 3290777 w 4473883"/>
                <a:gd name="connsiteY5" fmla="*/ 3758458 h 4039108"/>
                <a:gd name="connsiteX6" fmla="*/ 3907466 w 4473883"/>
                <a:gd name="connsiteY6" fmla="*/ 3301257 h 4039108"/>
                <a:gd name="connsiteX7" fmla="*/ 4348716 w 4473883"/>
                <a:gd name="connsiteY7" fmla="*/ 2562294 h 4039108"/>
                <a:gd name="connsiteX8" fmla="*/ 4454890 w 4473883"/>
                <a:gd name="connsiteY8" fmla="*/ 1974621 h 4039108"/>
                <a:gd name="connsiteX9" fmla="*/ 4458792 w 4473883"/>
                <a:gd name="connsiteY9" fmla="*/ 1489722 h 4039108"/>
                <a:gd name="connsiteX10" fmla="*/ 4306462 w 4473883"/>
                <a:gd name="connsiteY10" fmla="*/ 1044750 h 4039108"/>
                <a:gd name="connsiteX11" fmla="*/ 3964957 w 4473883"/>
                <a:gd name="connsiteY11" fmla="*/ 628080 h 4039108"/>
                <a:gd name="connsiteX12" fmla="*/ 3186805 w 4473883"/>
                <a:gd name="connsiteY12" fmla="*/ 0 h 4039108"/>
                <a:gd name="connsiteX0" fmla="*/ 0 w 4471878"/>
                <a:gd name="connsiteY0" fmla="*/ 3051392 h 4039108"/>
                <a:gd name="connsiteX1" fmla="*/ 510362 w 4471878"/>
                <a:gd name="connsiteY1" fmla="*/ 3423531 h 4039108"/>
                <a:gd name="connsiteX2" fmla="*/ 1206795 w 4471878"/>
                <a:gd name="connsiteY2" fmla="*/ 3854150 h 4039108"/>
                <a:gd name="connsiteX3" fmla="*/ 1796902 w 4471878"/>
                <a:gd name="connsiteY3" fmla="*/ 4003006 h 4039108"/>
                <a:gd name="connsiteX4" fmla="*/ 2525232 w 4471878"/>
                <a:gd name="connsiteY4" fmla="*/ 4018955 h 4039108"/>
                <a:gd name="connsiteX5" fmla="*/ 3290777 w 4471878"/>
                <a:gd name="connsiteY5" fmla="*/ 3758458 h 4039108"/>
                <a:gd name="connsiteX6" fmla="*/ 3907466 w 4471878"/>
                <a:gd name="connsiteY6" fmla="*/ 3301257 h 4039108"/>
                <a:gd name="connsiteX7" fmla="*/ 4391171 w 4471878"/>
                <a:gd name="connsiteY7" fmla="*/ 2454525 h 4039108"/>
                <a:gd name="connsiteX8" fmla="*/ 4454890 w 4471878"/>
                <a:gd name="connsiteY8" fmla="*/ 1974621 h 4039108"/>
                <a:gd name="connsiteX9" fmla="*/ 4458792 w 4471878"/>
                <a:gd name="connsiteY9" fmla="*/ 1489722 h 4039108"/>
                <a:gd name="connsiteX10" fmla="*/ 4306462 w 4471878"/>
                <a:gd name="connsiteY10" fmla="*/ 1044750 h 4039108"/>
                <a:gd name="connsiteX11" fmla="*/ 3964957 w 4471878"/>
                <a:gd name="connsiteY11" fmla="*/ 628080 h 4039108"/>
                <a:gd name="connsiteX12" fmla="*/ 3186805 w 4471878"/>
                <a:gd name="connsiteY12" fmla="*/ 0 h 4039108"/>
                <a:gd name="connsiteX0" fmla="*/ 0 w 4467138"/>
                <a:gd name="connsiteY0" fmla="*/ 3051392 h 4039108"/>
                <a:gd name="connsiteX1" fmla="*/ 510362 w 4467138"/>
                <a:gd name="connsiteY1" fmla="*/ 3423531 h 4039108"/>
                <a:gd name="connsiteX2" fmla="*/ 1206795 w 4467138"/>
                <a:gd name="connsiteY2" fmla="*/ 3854150 h 4039108"/>
                <a:gd name="connsiteX3" fmla="*/ 1796902 w 4467138"/>
                <a:gd name="connsiteY3" fmla="*/ 4003006 h 4039108"/>
                <a:gd name="connsiteX4" fmla="*/ 2525232 w 4467138"/>
                <a:gd name="connsiteY4" fmla="*/ 4018955 h 4039108"/>
                <a:gd name="connsiteX5" fmla="*/ 3290777 w 4467138"/>
                <a:gd name="connsiteY5" fmla="*/ 3758458 h 4039108"/>
                <a:gd name="connsiteX6" fmla="*/ 3907466 w 4467138"/>
                <a:gd name="connsiteY6" fmla="*/ 3301257 h 4039108"/>
                <a:gd name="connsiteX7" fmla="*/ 4391171 w 4467138"/>
                <a:gd name="connsiteY7" fmla="*/ 2454525 h 4039108"/>
                <a:gd name="connsiteX8" fmla="*/ 4432030 w 4467138"/>
                <a:gd name="connsiteY8" fmla="*/ 1886447 h 4039108"/>
                <a:gd name="connsiteX9" fmla="*/ 4458792 w 4467138"/>
                <a:gd name="connsiteY9" fmla="*/ 1489722 h 4039108"/>
                <a:gd name="connsiteX10" fmla="*/ 4306462 w 4467138"/>
                <a:gd name="connsiteY10" fmla="*/ 1044750 h 4039108"/>
                <a:gd name="connsiteX11" fmla="*/ 3964957 w 4467138"/>
                <a:gd name="connsiteY11" fmla="*/ 628080 h 4039108"/>
                <a:gd name="connsiteX12" fmla="*/ 3186805 w 4467138"/>
                <a:gd name="connsiteY12" fmla="*/ 0 h 4039108"/>
                <a:gd name="connsiteX0" fmla="*/ 0 w 4467343"/>
                <a:gd name="connsiteY0" fmla="*/ 3051392 h 4039108"/>
                <a:gd name="connsiteX1" fmla="*/ 510362 w 4467343"/>
                <a:gd name="connsiteY1" fmla="*/ 3423531 h 4039108"/>
                <a:gd name="connsiteX2" fmla="*/ 1206795 w 4467343"/>
                <a:gd name="connsiteY2" fmla="*/ 3854150 h 4039108"/>
                <a:gd name="connsiteX3" fmla="*/ 1796902 w 4467343"/>
                <a:gd name="connsiteY3" fmla="*/ 4003006 h 4039108"/>
                <a:gd name="connsiteX4" fmla="*/ 2525232 w 4467343"/>
                <a:gd name="connsiteY4" fmla="*/ 4018955 h 4039108"/>
                <a:gd name="connsiteX5" fmla="*/ 3290777 w 4467343"/>
                <a:gd name="connsiteY5" fmla="*/ 3758458 h 4039108"/>
                <a:gd name="connsiteX6" fmla="*/ 3907466 w 4467343"/>
                <a:gd name="connsiteY6" fmla="*/ 3301257 h 4039108"/>
                <a:gd name="connsiteX7" fmla="*/ 4381374 w 4467343"/>
                <a:gd name="connsiteY7" fmla="*/ 2395742 h 4039108"/>
                <a:gd name="connsiteX8" fmla="*/ 4432030 w 4467343"/>
                <a:gd name="connsiteY8" fmla="*/ 1886447 h 4039108"/>
                <a:gd name="connsiteX9" fmla="*/ 4458792 w 4467343"/>
                <a:gd name="connsiteY9" fmla="*/ 1489722 h 4039108"/>
                <a:gd name="connsiteX10" fmla="*/ 4306462 w 4467343"/>
                <a:gd name="connsiteY10" fmla="*/ 1044750 h 4039108"/>
                <a:gd name="connsiteX11" fmla="*/ 3964957 w 4467343"/>
                <a:gd name="connsiteY11" fmla="*/ 628080 h 4039108"/>
                <a:gd name="connsiteX12" fmla="*/ 3186805 w 4467343"/>
                <a:gd name="connsiteY12" fmla="*/ 0 h 4039108"/>
                <a:gd name="connsiteX0" fmla="*/ 0 w 4467343"/>
                <a:gd name="connsiteY0" fmla="*/ 3051392 h 4039108"/>
                <a:gd name="connsiteX1" fmla="*/ 510362 w 4467343"/>
                <a:gd name="connsiteY1" fmla="*/ 3423531 h 4039108"/>
                <a:gd name="connsiteX2" fmla="*/ 1206795 w 4467343"/>
                <a:gd name="connsiteY2" fmla="*/ 3854150 h 4039108"/>
                <a:gd name="connsiteX3" fmla="*/ 1796902 w 4467343"/>
                <a:gd name="connsiteY3" fmla="*/ 4003006 h 4039108"/>
                <a:gd name="connsiteX4" fmla="*/ 2525232 w 4467343"/>
                <a:gd name="connsiteY4" fmla="*/ 4018955 h 4039108"/>
                <a:gd name="connsiteX5" fmla="*/ 3290777 w 4467343"/>
                <a:gd name="connsiteY5" fmla="*/ 3758458 h 4039108"/>
                <a:gd name="connsiteX6" fmla="*/ 3907466 w 4467343"/>
                <a:gd name="connsiteY6" fmla="*/ 3301257 h 4039108"/>
                <a:gd name="connsiteX7" fmla="*/ 4381374 w 4467343"/>
                <a:gd name="connsiteY7" fmla="*/ 2395742 h 4039108"/>
                <a:gd name="connsiteX8" fmla="*/ 4432030 w 4467343"/>
                <a:gd name="connsiteY8" fmla="*/ 1886447 h 4039108"/>
                <a:gd name="connsiteX9" fmla="*/ 4458792 w 4467343"/>
                <a:gd name="connsiteY9" fmla="*/ 1489722 h 4039108"/>
                <a:gd name="connsiteX10" fmla="*/ 4306462 w 4467343"/>
                <a:gd name="connsiteY10" fmla="*/ 1044750 h 4039108"/>
                <a:gd name="connsiteX11" fmla="*/ 3964957 w 4467343"/>
                <a:gd name="connsiteY11" fmla="*/ 628080 h 4039108"/>
                <a:gd name="connsiteX12" fmla="*/ 3186805 w 4467343"/>
                <a:gd name="connsiteY12" fmla="*/ 0 h 4039108"/>
                <a:gd name="connsiteX0" fmla="*/ 0 w 4464979"/>
                <a:gd name="connsiteY0" fmla="*/ 3051392 h 4039108"/>
                <a:gd name="connsiteX1" fmla="*/ 510362 w 4464979"/>
                <a:gd name="connsiteY1" fmla="*/ 3423531 h 4039108"/>
                <a:gd name="connsiteX2" fmla="*/ 1206795 w 4464979"/>
                <a:gd name="connsiteY2" fmla="*/ 3854150 h 4039108"/>
                <a:gd name="connsiteX3" fmla="*/ 1796902 w 4464979"/>
                <a:gd name="connsiteY3" fmla="*/ 4003006 h 4039108"/>
                <a:gd name="connsiteX4" fmla="*/ 2525232 w 4464979"/>
                <a:gd name="connsiteY4" fmla="*/ 4018955 h 4039108"/>
                <a:gd name="connsiteX5" fmla="*/ 3290777 w 4464979"/>
                <a:gd name="connsiteY5" fmla="*/ 3758458 h 4039108"/>
                <a:gd name="connsiteX6" fmla="*/ 3907466 w 4464979"/>
                <a:gd name="connsiteY6" fmla="*/ 3301257 h 4039108"/>
                <a:gd name="connsiteX7" fmla="*/ 4381374 w 4464979"/>
                <a:gd name="connsiteY7" fmla="*/ 2395742 h 4039108"/>
                <a:gd name="connsiteX8" fmla="*/ 4458792 w 4464979"/>
                <a:gd name="connsiteY8" fmla="*/ 1489722 h 4039108"/>
                <a:gd name="connsiteX9" fmla="*/ 4306462 w 4464979"/>
                <a:gd name="connsiteY9" fmla="*/ 1044750 h 4039108"/>
                <a:gd name="connsiteX10" fmla="*/ 3964957 w 4464979"/>
                <a:gd name="connsiteY10" fmla="*/ 628080 h 4039108"/>
                <a:gd name="connsiteX11" fmla="*/ 3186805 w 4464979"/>
                <a:gd name="connsiteY11" fmla="*/ 0 h 4039108"/>
                <a:gd name="connsiteX0" fmla="*/ 0 w 4414617"/>
                <a:gd name="connsiteY0" fmla="*/ 3051392 h 4039108"/>
                <a:gd name="connsiteX1" fmla="*/ 510362 w 4414617"/>
                <a:gd name="connsiteY1" fmla="*/ 3423531 h 4039108"/>
                <a:gd name="connsiteX2" fmla="*/ 1206795 w 4414617"/>
                <a:gd name="connsiteY2" fmla="*/ 3854150 h 4039108"/>
                <a:gd name="connsiteX3" fmla="*/ 1796902 w 4414617"/>
                <a:gd name="connsiteY3" fmla="*/ 4003006 h 4039108"/>
                <a:gd name="connsiteX4" fmla="*/ 2525232 w 4414617"/>
                <a:gd name="connsiteY4" fmla="*/ 4018955 h 4039108"/>
                <a:gd name="connsiteX5" fmla="*/ 3290777 w 4414617"/>
                <a:gd name="connsiteY5" fmla="*/ 3758458 h 4039108"/>
                <a:gd name="connsiteX6" fmla="*/ 3907466 w 4414617"/>
                <a:gd name="connsiteY6" fmla="*/ 3301257 h 4039108"/>
                <a:gd name="connsiteX7" fmla="*/ 4381374 w 4414617"/>
                <a:gd name="connsiteY7" fmla="*/ 2395742 h 4039108"/>
                <a:gd name="connsiteX8" fmla="*/ 4367352 w 4414617"/>
                <a:gd name="connsiteY8" fmla="*/ 1626882 h 4039108"/>
                <a:gd name="connsiteX9" fmla="*/ 4306462 w 4414617"/>
                <a:gd name="connsiteY9" fmla="*/ 1044750 h 4039108"/>
                <a:gd name="connsiteX10" fmla="*/ 3964957 w 4414617"/>
                <a:gd name="connsiteY10" fmla="*/ 628080 h 4039108"/>
                <a:gd name="connsiteX11" fmla="*/ 3186805 w 4414617"/>
                <a:gd name="connsiteY11" fmla="*/ 0 h 4039108"/>
                <a:gd name="connsiteX0" fmla="*/ 0 w 4414617"/>
                <a:gd name="connsiteY0" fmla="*/ 3051392 h 4039108"/>
                <a:gd name="connsiteX1" fmla="*/ 510362 w 4414617"/>
                <a:gd name="connsiteY1" fmla="*/ 3423531 h 4039108"/>
                <a:gd name="connsiteX2" fmla="*/ 1206795 w 4414617"/>
                <a:gd name="connsiteY2" fmla="*/ 3854150 h 4039108"/>
                <a:gd name="connsiteX3" fmla="*/ 1796902 w 4414617"/>
                <a:gd name="connsiteY3" fmla="*/ 4003006 h 4039108"/>
                <a:gd name="connsiteX4" fmla="*/ 2525232 w 4414617"/>
                <a:gd name="connsiteY4" fmla="*/ 4018955 h 4039108"/>
                <a:gd name="connsiteX5" fmla="*/ 3290777 w 4414617"/>
                <a:gd name="connsiteY5" fmla="*/ 3758458 h 4039108"/>
                <a:gd name="connsiteX6" fmla="*/ 3907466 w 4414617"/>
                <a:gd name="connsiteY6" fmla="*/ 3301257 h 4039108"/>
                <a:gd name="connsiteX7" fmla="*/ 4381374 w 4414617"/>
                <a:gd name="connsiteY7" fmla="*/ 2395742 h 4039108"/>
                <a:gd name="connsiteX8" fmla="*/ 4367352 w 4414617"/>
                <a:gd name="connsiteY8" fmla="*/ 1626882 h 4039108"/>
                <a:gd name="connsiteX9" fmla="*/ 4188896 w 4414617"/>
                <a:gd name="connsiteY9" fmla="*/ 985967 h 4039108"/>
                <a:gd name="connsiteX10" fmla="*/ 3964957 w 4414617"/>
                <a:gd name="connsiteY10" fmla="*/ 628080 h 4039108"/>
                <a:gd name="connsiteX11" fmla="*/ 3186805 w 4414617"/>
                <a:gd name="connsiteY11" fmla="*/ 0 h 4039108"/>
                <a:gd name="connsiteX0" fmla="*/ 0 w 4414617"/>
                <a:gd name="connsiteY0" fmla="*/ 3051392 h 4039108"/>
                <a:gd name="connsiteX1" fmla="*/ 510362 w 4414617"/>
                <a:gd name="connsiteY1" fmla="*/ 3423531 h 4039108"/>
                <a:gd name="connsiteX2" fmla="*/ 1206795 w 4414617"/>
                <a:gd name="connsiteY2" fmla="*/ 3854150 h 4039108"/>
                <a:gd name="connsiteX3" fmla="*/ 1796902 w 4414617"/>
                <a:gd name="connsiteY3" fmla="*/ 4003006 h 4039108"/>
                <a:gd name="connsiteX4" fmla="*/ 2525232 w 4414617"/>
                <a:gd name="connsiteY4" fmla="*/ 4018955 h 4039108"/>
                <a:gd name="connsiteX5" fmla="*/ 3290777 w 4414617"/>
                <a:gd name="connsiteY5" fmla="*/ 3758458 h 4039108"/>
                <a:gd name="connsiteX6" fmla="*/ 3907466 w 4414617"/>
                <a:gd name="connsiteY6" fmla="*/ 3301257 h 4039108"/>
                <a:gd name="connsiteX7" fmla="*/ 4381374 w 4414617"/>
                <a:gd name="connsiteY7" fmla="*/ 2395742 h 4039108"/>
                <a:gd name="connsiteX8" fmla="*/ 4367352 w 4414617"/>
                <a:gd name="connsiteY8" fmla="*/ 1626882 h 4039108"/>
                <a:gd name="connsiteX9" fmla="*/ 4188896 w 4414617"/>
                <a:gd name="connsiteY9" fmla="*/ 985967 h 4039108"/>
                <a:gd name="connsiteX10" fmla="*/ 3932300 w 4414617"/>
                <a:gd name="connsiteY10" fmla="*/ 664003 h 4039108"/>
                <a:gd name="connsiteX11" fmla="*/ 3186805 w 4414617"/>
                <a:gd name="connsiteY11" fmla="*/ 0 h 403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14617" h="4039108">
                  <a:moveTo>
                    <a:pt x="0" y="3051392"/>
                  </a:moveTo>
                  <a:cubicBezTo>
                    <a:pt x="154615" y="3170565"/>
                    <a:pt x="309230" y="3289738"/>
                    <a:pt x="510362" y="3423531"/>
                  </a:cubicBezTo>
                  <a:cubicBezTo>
                    <a:pt x="711495" y="3557324"/>
                    <a:pt x="992372" y="3757571"/>
                    <a:pt x="1206795" y="3854150"/>
                  </a:cubicBezTo>
                  <a:cubicBezTo>
                    <a:pt x="1421218" y="3950729"/>
                    <a:pt x="1577163" y="3975539"/>
                    <a:pt x="1796902" y="4003006"/>
                  </a:cubicBezTo>
                  <a:cubicBezTo>
                    <a:pt x="2016641" y="4030473"/>
                    <a:pt x="2276253" y="4059713"/>
                    <a:pt x="2525232" y="4018955"/>
                  </a:cubicBezTo>
                  <a:cubicBezTo>
                    <a:pt x="2774211" y="3978197"/>
                    <a:pt x="3060405" y="3878074"/>
                    <a:pt x="3290777" y="3758458"/>
                  </a:cubicBezTo>
                  <a:cubicBezTo>
                    <a:pt x="3521149" y="3638842"/>
                    <a:pt x="3725700" y="3528376"/>
                    <a:pt x="3907466" y="3301257"/>
                  </a:cubicBezTo>
                  <a:cubicBezTo>
                    <a:pt x="4089232" y="3074138"/>
                    <a:pt x="4304726" y="2674805"/>
                    <a:pt x="4381374" y="2395742"/>
                  </a:cubicBezTo>
                  <a:cubicBezTo>
                    <a:pt x="4458022" y="2116679"/>
                    <a:pt x="4379837" y="1852047"/>
                    <a:pt x="4367352" y="1626882"/>
                  </a:cubicBezTo>
                  <a:cubicBezTo>
                    <a:pt x="4354867" y="1401717"/>
                    <a:pt x="4261405" y="1146447"/>
                    <a:pt x="4188896" y="985967"/>
                  </a:cubicBezTo>
                  <a:cubicBezTo>
                    <a:pt x="4116387" y="825487"/>
                    <a:pt x="4099315" y="828331"/>
                    <a:pt x="3932300" y="664003"/>
                  </a:cubicBezTo>
                  <a:cubicBezTo>
                    <a:pt x="3765285" y="499675"/>
                    <a:pt x="3308636" y="99237"/>
                    <a:pt x="3186805" y="0"/>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C0BA2385-C3EE-41E6-902C-F234F1B812A0}"/>
                </a:ext>
              </a:extLst>
            </p:cNvPr>
            <p:cNvSpPr/>
            <p:nvPr/>
          </p:nvSpPr>
          <p:spPr>
            <a:xfrm>
              <a:off x="838200" y="5242560"/>
              <a:ext cx="1181100" cy="495300"/>
            </a:xfrm>
            <a:prstGeom prst="roundRect">
              <a:avLst/>
            </a:prstGeom>
            <a:solidFill>
              <a:srgbClr val="3B3838">
                <a:alpha val="61961"/>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Two lanes of traffic</a:t>
              </a:r>
            </a:p>
          </p:txBody>
        </p:sp>
        <p:cxnSp>
          <p:nvCxnSpPr>
            <p:cNvPr id="27" name="Straight Arrow Connector 26">
              <a:extLst>
                <a:ext uri="{FF2B5EF4-FFF2-40B4-BE49-F238E27FC236}">
                  <a16:creationId xmlns:a16="http://schemas.microsoft.com/office/drawing/2014/main" id="{3F93A8E9-64A3-41CD-A968-E0BAF3D551A1}"/>
                </a:ext>
              </a:extLst>
            </p:cNvPr>
            <p:cNvCxnSpPr>
              <a:cxnSpLocks/>
              <a:stCxn id="8" idx="3"/>
            </p:cNvCxnSpPr>
            <p:nvPr/>
          </p:nvCxnSpPr>
          <p:spPr>
            <a:xfrm flipV="1">
              <a:off x="2019300" y="5128260"/>
              <a:ext cx="990600" cy="361950"/>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F822A58-4529-4358-8DB3-BA36B6C5A75C}"/>
                </a:ext>
              </a:extLst>
            </p:cNvPr>
            <p:cNvCxnSpPr>
              <a:cxnSpLocks/>
              <a:stCxn id="8" idx="3"/>
            </p:cNvCxnSpPr>
            <p:nvPr/>
          </p:nvCxnSpPr>
          <p:spPr>
            <a:xfrm flipV="1">
              <a:off x="2019300" y="5433060"/>
              <a:ext cx="876300" cy="57150"/>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84344054-ED39-4034-9455-E20394C2B153}"/>
                </a:ext>
              </a:extLst>
            </p:cNvPr>
            <p:cNvSpPr/>
            <p:nvPr/>
          </p:nvSpPr>
          <p:spPr>
            <a:xfrm>
              <a:off x="5527159" y="3124200"/>
              <a:ext cx="763140" cy="1353974"/>
            </a:xfrm>
            <a:custGeom>
              <a:avLst/>
              <a:gdLst>
                <a:gd name="connsiteX0" fmla="*/ 0 w 3707456"/>
                <a:gd name="connsiteY0" fmla="*/ 834656 h 1814169"/>
                <a:gd name="connsiteX1" fmla="*/ 510362 w 3707456"/>
                <a:gd name="connsiteY1" fmla="*/ 1206795 h 1814169"/>
                <a:gd name="connsiteX2" fmla="*/ 1206795 w 3707456"/>
                <a:gd name="connsiteY2" fmla="*/ 1637414 h 1814169"/>
                <a:gd name="connsiteX3" fmla="*/ 1796902 w 3707456"/>
                <a:gd name="connsiteY3" fmla="*/ 1786270 h 1814169"/>
                <a:gd name="connsiteX4" fmla="*/ 2445488 w 3707456"/>
                <a:gd name="connsiteY4" fmla="*/ 1786270 h 1814169"/>
                <a:gd name="connsiteX5" fmla="*/ 3056860 w 3707456"/>
                <a:gd name="connsiteY5" fmla="*/ 1499191 h 1814169"/>
                <a:gd name="connsiteX6" fmla="*/ 3572539 w 3707456"/>
                <a:gd name="connsiteY6" fmla="*/ 1026042 h 1814169"/>
                <a:gd name="connsiteX7" fmla="*/ 3705446 w 3707456"/>
                <a:gd name="connsiteY7" fmla="*/ 723014 h 1814169"/>
                <a:gd name="connsiteX8" fmla="*/ 3636335 w 3707456"/>
                <a:gd name="connsiteY8" fmla="*/ 467833 h 1814169"/>
                <a:gd name="connsiteX9" fmla="*/ 3423683 w 3707456"/>
                <a:gd name="connsiteY9" fmla="*/ 276447 h 1814169"/>
                <a:gd name="connsiteX10" fmla="*/ 3088758 w 3707456"/>
                <a:gd name="connsiteY10" fmla="*/ 0 h 1814169"/>
                <a:gd name="connsiteX0" fmla="*/ 0 w 3706188"/>
                <a:gd name="connsiteY0" fmla="*/ 834656 h 1814169"/>
                <a:gd name="connsiteX1" fmla="*/ 510362 w 3706188"/>
                <a:gd name="connsiteY1" fmla="*/ 1206795 h 1814169"/>
                <a:gd name="connsiteX2" fmla="*/ 1206795 w 3706188"/>
                <a:gd name="connsiteY2" fmla="*/ 1637414 h 1814169"/>
                <a:gd name="connsiteX3" fmla="*/ 1796902 w 3706188"/>
                <a:gd name="connsiteY3" fmla="*/ 1786270 h 1814169"/>
                <a:gd name="connsiteX4" fmla="*/ 2445488 w 3706188"/>
                <a:gd name="connsiteY4" fmla="*/ 1786270 h 1814169"/>
                <a:gd name="connsiteX5" fmla="*/ 3056860 w 3706188"/>
                <a:gd name="connsiteY5" fmla="*/ 1499191 h 1814169"/>
                <a:gd name="connsiteX6" fmla="*/ 3601930 w 3706188"/>
                <a:gd name="connsiteY6" fmla="*/ 1104419 h 1814169"/>
                <a:gd name="connsiteX7" fmla="*/ 3705446 w 3706188"/>
                <a:gd name="connsiteY7" fmla="*/ 723014 h 1814169"/>
                <a:gd name="connsiteX8" fmla="*/ 3636335 w 3706188"/>
                <a:gd name="connsiteY8" fmla="*/ 467833 h 1814169"/>
                <a:gd name="connsiteX9" fmla="*/ 3423683 w 3706188"/>
                <a:gd name="connsiteY9" fmla="*/ 276447 h 1814169"/>
                <a:gd name="connsiteX10" fmla="*/ 3088758 w 3706188"/>
                <a:gd name="connsiteY10" fmla="*/ 0 h 1814169"/>
                <a:gd name="connsiteX0" fmla="*/ 0 w 3706188"/>
                <a:gd name="connsiteY0" fmla="*/ 834656 h 1813027"/>
                <a:gd name="connsiteX1" fmla="*/ 510362 w 3706188"/>
                <a:gd name="connsiteY1" fmla="*/ 1206795 h 1813027"/>
                <a:gd name="connsiteX2" fmla="*/ 1206795 w 3706188"/>
                <a:gd name="connsiteY2" fmla="*/ 1637414 h 1813027"/>
                <a:gd name="connsiteX3" fmla="*/ 1796902 w 3706188"/>
                <a:gd name="connsiteY3" fmla="*/ 1786270 h 1813027"/>
                <a:gd name="connsiteX4" fmla="*/ 2445488 w 3706188"/>
                <a:gd name="connsiteY4" fmla="*/ 1786270 h 1813027"/>
                <a:gd name="connsiteX5" fmla="*/ 3135237 w 3706188"/>
                <a:gd name="connsiteY5" fmla="*/ 1515519 h 1813027"/>
                <a:gd name="connsiteX6" fmla="*/ 3601930 w 3706188"/>
                <a:gd name="connsiteY6" fmla="*/ 1104419 h 1813027"/>
                <a:gd name="connsiteX7" fmla="*/ 3705446 w 3706188"/>
                <a:gd name="connsiteY7" fmla="*/ 723014 h 1813027"/>
                <a:gd name="connsiteX8" fmla="*/ 3636335 w 3706188"/>
                <a:gd name="connsiteY8" fmla="*/ 467833 h 1813027"/>
                <a:gd name="connsiteX9" fmla="*/ 3423683 w 3706188"/>
                <a:gd name="connsiteY9" fmla="*/ 276447 h 1813027"/>
                <a:gd name="connsiteX10" fmla="*/ 3088758 w 3706188"/>
                <a:gd name="connsiteY10" fmla="*/ 0 h 1813027"/>
                <a:gd name="connsiteX0" fmla="*/ 0 w 3195826"/>
                <a:gd name="connsiteY0" fmla="*/ 1206795 h 1813027"/>
                <a:gd name="connsiteX1" fmla="*/ 696433 w 3195826"/>
                <a:gd name="connsiteY1" fmla="*/ 1637414 h 1813027"/>
                <a:gd name="connsiteX2" fmla="*/ 1286540 w 3195826"/>
                <a:gd name="connsiteY2" fmla="*/ 1786270 h 1813027"/>
                <a:gd name="connsiteX3" fmla="*/ 1935126 w 3195826"/>
                <a:gd name="connsiteY3" fmla="*/ 1786270 h 1813027"/>
                <a:gd name="connsiteX4" fmla="*/ 2624875 w 3195826"/>
                <a:gd name="connsiteY4" fmla="*/ 1515519 h 1813027"/>
                <a:gd name="connsiteX5" fmla="*/ 3091568 w 3195826"/>
                <a:gd name="connsiteY5" fmla="*/ 1104419 h 1813027"/>
                <a:gd name="connsiteX6" fmla="*/ 3195084 w 3195826"/>
                <a:gd name="connsiteY6" fmla="*/ 723014 h 1813027"/>
                <a:gd name="connsiteX7" fmla="*/ 3125973 w 3195826"/>
                <a:gd name="connsiteY7" fmla="*/ 467833 h 1813027"/>
                <a:gd name="connsiteX8" fmla="*/ 2913321 w 3195826"/>
                <a:gd name="connsiteY8" fmla="*/ 276447 h 1813027"/>
                <a:gd name="connsiteX9" fmla="*/ 2578396 w 3195826"/>
                <a:gd name="connsiteY9" fmla="*/ 0 h 1813027"/>
                <a:gd name="connsiteX0" fmla="*/ 0 w 2499393"/>
                <a:gd name="connsiteY0" fmla="*/ 1637414 h 1813027"/>
                <a:gd name="connsiteX1" fmla="*/ 590107 w 2499393"/>
                <a:gd name="connsiteY1" fmla="*/ 1786270 h 1813027"/>
                <a:gd name="connsiteX2" fmla="*/ 1238693 w 2499393"/>
                <a:gd name="connsiteY2" fmla="*/ 1786270 h 1813027"/>
                <a:gd name="connsiteX3" fmla="*/ 1928442 w 2499393"/>
                <a:gd name="connsiteY3" fmla="*/ 1515519 h 1813027"/>
                <a:gd name="connsiteX4" fmla="*/ 2395135 w 2499393"/>
                <a:gd name="connsiteY4" fmla="*/ 1104419 h 1813027"/>
                <a:gd name="connsiteX5" fmla="*/ 2498651 w 2499393"/>
                <a:gd name="connsiteY5" fmla="*/ 723014 h 1813027"/>
                <a:gd name="connsiteX6" fmla="*/ 2429540 w 2499393"/>
                <a:gd name="connsiteY6" fmla="*/ 467833 h 1813027"/>
                <a:gd name="connsiteX7" fmla="*/ 2216888 w 2499393"/>
                <a:gd name="connsiteY7" fmla="*/ 276447 h 1813027"/>
                <a:gd name="connsiteX8" fmla="*/ 1881963 w 2499393"/>
                <a:gd name="connsiteY8" fmla="*/ 0 h 1813027"/>
                <a:gd name="connsiteX0" fmla="*/ 0 w 1909286"/>
                <a:gd name="connsiteY0" fmla="*/ 1786270 h 1813027"/>
                <a:gd name="connsiteX1" fmla="*/ 648586 w 1909286"/>
                <a:gd name="connsiteY1" fmla="*/ 1786270 h 1813027"/>
                <a:gd name="connsiteX2" fmla="*/ 1338335 w 1909286"/>
                <a:gd name="connsiteY2" fmla="*/ 1515519 h 1813027"/>
                <a:gd name="connsiteX3" fmla="*/ 1805028 w 1909286"/>
                <a:gd name="connsiteY3" fmla="*/ 1104419 h 1813027"/>
                <a:gd name="connsiteX4" fmla="*/ 1908544 w 1909286"/>
                <a:gd name="connsiteY4" fmla="*/ 723014 h 1813027"/>
                <a:gd name="connsiteX5" fmla="*/ 1839433 w 1909286"/>
                <a:gd name="connsiteY5" fmla="*/ 467833 h 1813027"/>
                <a:gd name="connsiteX6" fmla="*/ 1626781 w 1909286"/>
                <a:gd name="connsiteY6" fmla="*/ 276447 h 1813027"/>
                <a:gd name="connsiteX7" fmla="*/ 1291856 w 1909286"/>
                <a:gd name="connsiteY7" fmla="*/ 0 h 1813027"/>
                <a:gd name="connsiteX0" fmla="*/ 0 w 1260700"/>
                <a:gd name="connsiteY0" fmla="*/ 1786270 h 1786270"/>
                <a:gd name="connsiteX1" fmla="*/ 689749 w 1260700"/>
                <a:gd name="connsiteY1" fmla="*/ 1515519 h 1786270"/>
                <a:gd name="connsiteX2" fmla="*/ 1156442 w 1260700"/>
                <a:gd name="connsiteY2" fmla="*/ 1104419 h 1786270"/>
                <a:gd name="connsiteX3" fmla="*/ 1259958 w 1260700"/>
                <a:gd name="connsiteY3" fmla="*/ 723014 h 1786270"/>
                <a:gd name="connsiteX4" fmla="*/ 1190847 w 1260700"/>
                <a:gd name="connsiteY4" fmla="*/ 467833 h 1786270"/>
                <a:gd name="connsiteX5" fmla="*/ 978195 w 1260700"/>
                <a:gd name="connsiteY5" fmla="*/ 276447 h 1786270"/>
                <a:gd name="connsiteX6" fmla="*/ 643270 w 1260700"/>
                <a:gd name="connsiteY6" fmla="*/ 0 h 1786270"/>
                <a:gd name="connsiteX0" fmla="*/ 46479 w 617430"/>
                <a:gd name="connsiteY0" fmla="*/ 1515519 h 1515519"/>
                <a:gd name="connsiteX1" fmla="*/ 513172 w 617430"/>
                <a:gd name="connsiteY1" fmla="*/ 1104419 h 1515519"/>
                <a:gd name="connsiteX2" fmla="*/ 616688 w 617430"/>
                <a:gd name="connsiteY2" fmla="*/ 723014 h 1515519"/>
                <a:gd name="connsiteX3" fmla="*/ 547577 w 617430"/>
                <a:gd name="connsiteY3" fmla="*/ 467833 h 1515519"/>
                <a:gd name="connsiteX4" fmla="*/ 334925 w 617430"/>
                <a:gd name="connsiteY4" fmla="*/ 276447 h 1515519"/>
                <a:gd name="connsiteX5" fmla="*/ 0 w 617430"/>
                <a:gd name="connsiteY5" fmla="*/ 0 h 1515519"/>
                <a:gd name="connsiteX0" fmla="*/ 513172 w 617430"/>
                <a:gd name="connsiteY0" fmla="*/ 1104419 h 1104419"/>
                <a:gd name="connsiteX1" fmla="*/ 616688 w 617430"/>
                <a:gd name="connsiteY1" fmla="*/ 723014 h 1104419"/>
                <a:gd name="connsiteX2" fmla="*/ 547577 w 617430"/>
                <a:gd name="connsiteY2" fmla="*/ 467833 h 1104419"/>
                <a:gd name="connsiteX3" fmla="*/ 334925 w 617430"/>
                <a:gd name="connsiteY3" fmla="*/ 276447 h 1104419"/>
                <a:gd name="connsiteX4" fmla="*/ 0 w 617430"/>
                <a:gd name="connsiteY4" fmla="*/ 0 h 1104419"/>
                <a:gd name="connsiteX0" fmla="*/ 513172 w 691581"/>
                <a:gd name="connsiteY0" fmla="*/ 1104419 h 1104419"/>
                <a:gd name="connsiteX1" fmla="*/ 616688 w 691581"/>
                <a:gd name="connsiteY1" fmla="*/ 723014 h 1104419"/>
                <a:gd name="connsiteX2" fmla="*/ 677117 w 691581"/>
                <a:gd name="connsiteY2" fmla="*/ 551653 h 1104419"/>
                <a:gd name="connsiteX3" fmla="*/ 334925 w 691581"/>
                <a:gd name="connsiteY3" fmla="*/ 276447 h 1104419"/>
                <a:gd name="connsiteX4" fmla="*/ 0 w 691581"/>
                <a:gd name="connsiteY4" fmla="*/ 0 h 1104419"/>
                <a:gd name="connsiteX0" fmla="*/ 513172 w 770046"/>
                <a:gd name="connsiteY0" fmla="*/ 1104419 h 1104419"/>
                <a:gd name="connsiteX1" fmla="*/ 761468 w 770046"/>
                <a:gd name="connsiteY1" fmla="*/ 867794 h 1104419"/>
                <a:gd name="connsiteX2" fmla="*/ 677117 w 770046"/>
                <a:gd name="connsiteY2" fmla="*/ 551653 h 1104419"/>
                <a:gd name="connsiteX3" fmla="*/ 334925 w 770046"/>
                <a:gd name="connsiteY3" fmla="*/ 276447 h 1104419"/>
                <a:gd name="connsiteX4" fmla="*/ 0 w 770046"/>
                <a:gd name="connsiteY4" fmla="*/ 0 h 1104419"/>
                <a:gd name="connsiteX0" fmla="*/ 635092 w 762771"/>
                <a:gd name="connsiteY0" fmla="*/ 1348259 h 1348259"/>
                <a:gd name="connsiteX1" fmla="*/ 761468 w 762771"/>
                <a:gd name="connsiteY1" fmla="*/ 867794 h 1348259"/>
                <a:gd name="connsiteX2" fmla="*/ 677117 w 762771"/>
                <a:gd name="connsiteY2" fmla="*/ 551653 h 1348259"/>
                <a:gd name="connsiteX3" fmla="*/ 334925 w 762771"/>
                <a:gd name="connsiteY3" fmla="*/ 276447 h 1348259"/>
                <a:gd name="connsiteX4" fmla="*/ 0 w 762771"/>
                <a:gd name="connsiteY4" fmla="*/ 0 h 1348259"/>
                <a:gd name="connsiteX0" fmla="*/ 619852 w 763531"/>
                <a:gd name="connsiteY0" fmla="*/ 1348259 h 1348259"/>
                <a:gd name="connsiteX1" fmla="*/ 761468 w 763531"/>
                <a:gd name="connsiteY1" fmla="*/ 867794 h 1348259"/>
                <a:gd name="connsiteX2" fmla="*/ 677117 w 763531"/>
                <a:gd name="connsiteY2" fmla="*/ 551653 h 1348259"/>
                <a:gd name="connsiteX3" fmla="*/ 334925 w 763531"/>
                <a:gd name="connsiteY3" fmla="*/ 276447 h 1348259"/>
                <a:gd name="connsiteX4" fmla="*/ 0 w 763531"/>
                <a:gd name="connsiteY4" fmla="*/ 0 h 1348259"/>
                <a:gd name="connsiteX0" fmla="*/ 627472 w 763140"/>
                <a:gd name="connsiteY0" fmla="*/ 1353974 h 1353974"/>
                <a:gd name="connsiteX1" fmla="*/ 761468 w 763140"/>
                <a:gd name="connsiteY1" fmla="*/ 867794 h 1353974"/>
                <a:gd name="connsiteX2" fmla="*/ 677117 w 763140"/>
                <a:gd name="connsiteY2" fmla="*/ 551653 h 1353974"/>
                <a:gd name="connsiteX3" fmla="*/ 334925 w 763140"/>
                <a:gd name="connsiteY3" fmla="*/ 276447 h 1353974"/>
                <a:gd name="connsiteX4" fmla="*/ 0 w 763140"/>
                <a:gd name="connsiteY4" fmla="*/ 0 h 1353974"/>
                <a:gd name="connsiteX0" fmla="*/ 627472 w 763140"/>
                <a:gd name="connsiteY0" fmla="*/ 1353974 h 1353974"/>
                <a:gd name="connsiteX1" fmla="*/ 761468 w 763140"/>
                <a:gd name="connsiteY1" fmla="*/ 867794 h 1353974"/>
                <a:gd name="connsiteX2" fmla="*/ 677117 w 763140"/>
                <a:gd name="connsiteY2" fmla="*/ 551653 h 1353974"/>
                <a:gd name="connsiteX3" fmla="*/ 334925 w 763140"/>
                <a:gd name="connsiteY3" fmla="*/ 276447 h 1353974"/>
                <a:gd name="connsiteX4" fmla="*/ 0 w 763140"/>
                <a:gd name="connsiteY4" fmla="*/ 0 h 1353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140" h="1353974">
                  <a:moveTo>
                    <a:pt x="627472" y="1353974"/>
                  </a:moveTo>
                  <a:cubicBezTo>
                    <a:pt x="714887" y="1218080"/>
                    <a:pt x="753194" y="1001514"/>
                    <a:pt x="761468" y="867794"/>
                  </a:cubicBezTo>
                  <a:cubicBezTo>
                    <a:pt x="769742" y="734074"/>
                    <a:pt x="748207" y="650211"/>
                    <a:pt x="677117" y="551653"/>
                  </a:cubicBezTo>
                  <a:cubicBezTo>
                    <a:pt x="606027" y="453095"/>
                    <a:pt x="426188" y="354419"/>
                    <a:pt x="334925" y="276447"/>
                  </a:cubicBezTo>
                  <a:cubicBezTo>
                    <a:pt x="243662" y="198475"/>
                    <a:pt x="121831" y="99237"/>
                    <a:pt x="0" y="0"/>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9035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93">
            <a:extLst>
              <a:ext uri="{FF2B5EF4-FFF2-40B4-BE49-F238E27FC236}">
                <a16:creationId xmlns:a16="http://schemas.microsoft.com/office/drawing/2014/main" id="{A44F6EEE-D55A-46EA-A28F-7D9976435B7C}"/>
              </a:ext>
            </a:extLst>
          </p:cNvPr>
          <p:cNvSpPr>
            <a:spLocks noGrp="1"/>
          </p:cNvSpPr>
          <p:nvPr>
            <p:ph type="title"/>
          </p:nvPr>
        </p:nvSpPr>
        <p:spPr/>
        <p:txBody>
          <a:bodyPr/>
          <a:lstStyle/>
          <a:p>
            <a:r>
              <a:rPr lang="en-US" dirty="0"/>
              <a:t>Proposed changes inside the building</a:t>
            </a:r>
          </a:p>
        </p:txBody>
      </p:sp>
      <p:sp>
        <p:nvSpPr>
          <p:cNvPr id="3" name="Slide Number Placeholder 2">
            <a:extLst>
              <a:ext uri="{FF2B5EF4-FFF2-40B4-BE49-F238E27FC236}">
                <a16:creationId xmlns:a16="http://schemas.microsoft.com/office/drawing/2014/main" id="{09C7E929-F24B-44E4-A57A-80FBB008CEEF}"/>
              </a:ext>
            </a:extLst>
          </p:cNvPr>
          <p:cNvSpPr>
            <a:spLocks noGrp="1"/>
          </p:cNvSpPr>
          <p:nvPr>
            <p:ph type="sldNum" sz="quarter" idx="12"/>
          </p:nvPr>
        </p:nvSpPr>
        <p:spPr/>
        <p:txBody>
          <a:bodyPr/>
          <a:lstStyle/>
          <a:p>
            <a:fld id="{086770AF-7FA7-485D-AEFE-EBB32DACF9DF}" type="slidenum">
              <a:rPr lang="en-US" smtClean="0"/>
              <a:pPr/>
              <a:t>6</a:t>
            </a:fld>
            <a:endParaRPr lang="en-US"/>
          </a:p>
        </p:txBody>
      </p:sp>
      <p:pic>
        <p:nvPicPr>
          <p:cNvPr id="4" name="Picture 3">
            <a:extLst>
              <a:ext uri="{FF2B5EF4-FFF2-40B4-BE49-F238E27FC236}">
                <a16:creationId xmlns:a16="http://schemas.microsoft.com/office/drawing/2014/main" id="{2A2DCFB8-B801-446C-9561-8A2BB1F67DA4}"/>
              </a:ext>
            </a:extLst>
          </p:cNvPr>
          <p:cNvPicPr>
            <a:picLocks noChangeAspect="1"/>
          </p:cNvPicPr>
          <p:nvPr/>
        </p:nvPicPr>
        <p:blipFill rotWithShape="1">
          <a:blip r:embed="rId2" cstate="print"/>
          <a:srcRect l="10222" t="4834" b="-1"/>
          <a:stretch/>
        </p:blipFill>
        <p:spPr>
          <a:xfrm>
            <a:off x="495300" y="812800"/>
            <a:ext cx="8209280" cy="5501069"/>
          </a:xfrm>
          <a:prstGeom prst="rect">
            <a:avLst/>
          </a:prstGeom>
        </p:spPr>
      </p:pic>
      <p:grpSp>
        <p:nvGrpSpPr>
          <p:cNvPr id="44" name="Group 43">
            <a:extLst>
              <a:ext uri="{FF2B5EF4-FFF2-40B4-BE49-F238E27FC236}">
                <a16:creationId xmlns:a16="http://schemas.microsoft.com/office/drawing/2014/main" id="{CA2F5E29-698C-4621-8E22-54CFEFC12A73}"/>
              </a:ext>
            </a:extLst>
          </p:cNvPr>
          <p:cNvGrpSpPr/>
          <p:nvPr/>
        </p:nvGrpSpPr>
        <p:grpSpPr>
          <a:xfrm rot="20776714">
            <a:off x="1443750" y="2536508"/>
            <a:ext cx="1299727" cy="1257300"/>
            <a:chOff x="1524000" y="2476500"/>
            <a:chExt cx="1219200" cy="1257300"/>
          </a:xfrm>
        </p:grpSpPr>
        <p:sp>
          <p:nvSpPr>
            <p:cNvPr id="21" name="Rectangle 20">
              <a:extLst>
                <a:ext uri="{FF2B5EF4-FFF2-40B4-BE49-F238E27FC236}">
                  <a16:creationId xmlns:a16="http://schemas.microsoft.com/office/drawing/2014/main" id="{5C760F3D-F2B9-49D2-A50C-0A57F2F0E22D}"/>
                </a:ext>
              </a:extLst>
            </p:cNvPr>
            <p:cNvSpPr/>
            <p:nvPr/>
          </p:nvSpPr>
          <p:spPr>
            <a:xfrm>
              <a:off x="1524000" y="24765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Const. Waste</a:t>
              </a:r>
            </a:p>
            <a:p>
              <a:pPr algn="ctr"/>
              <a:r>
                <a:rPr lang="en-US" sz="1100" dirty="0"/>
                <a:t>Open Container</a:t>
              </a:r>
            </a:p>
          </p:txBody>
        </p:sp>
        <p:sp>
          <p:nvSpPr>
            <p:cNvPr id="22" name="Rectangle 21">
              <a:extLst>
                <a:ext uri="{FF2B5EF4-FFF2-40B4-BE49-F238E27FC236}">
                  <a16:creationId xmlns:a16="http://schemas.microsoft.com/office/drawing/2014/main" id="{F7CC7980-8774-4A69-B4EC-9BE2C9C33B77}"/>
                </a:ext>
              </a:extLst>
            </p:cNvPr>
            <p:cNvSpPr/>
            <p:nvPr/>
          </p:nvSpPr>
          <p:spPr>
            <a:xfrm>
              <a:off x="1524000" y="32004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Scrap Steel</a:t>
              </a:r>
            </a:p>
            <a:p>
              <a:pPr algn="ctr"/>
              <a:r>
                <a:rPr lang="en-US" sz="1100" dirty="0"/>
                <a:t>Open Container</a:t>
              </a:r>
            </a:p>
          </p:txBody>
        </p:sp>
      </p:grpSp>
      <p:sp>
        <p:nvSpPr>
          <p:cNvPr id="29" name="Rectangle 28">
            <a:extLst>
              <a:ext uri="{FF2B5EF4-FFF2-40B4-BE49-F238E27FC236}">
                <a16:creationId xmlns:a16="http://schemas.microsoft.com/office/drawing/2014/main" id="{2A71434D-F3D5-4DB1-A257-7428A0737A7E}"/>
              </a:ext>
            </a:extLst>
          </p:cNvPr>
          <p:cNvSpPr/>
          <p:nvPr/>
        </p:nvSpPr>
        <p:spPr>
          <a:xfrm rot="2571431">
            <a:off x="6532954" y="2645558"/>
            <a:ext cx="175235" cy="188496"/>
          </a:xfrm>
          <a:prstGeom prst="rect">
            <a:avLst/>
          </a:prstGeom>
          <a:solidFill>
            <a:schemeClr val="tx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 </a:t>
            </a:r>
          </a:p>
        </p:txBody>
      </p:sp>
      <p:sp>
        <p:nvSpPr>
          <p:cNvPr id="31" name="Rectangle 30">
            <a:extLst>
              <a:ext uri="{FF2B5EF4-FFF2-40B4-BE49-F238E27FC236}">
                <a16:creationId xmlns:a16="http://schemas.microsoft.com/office/drawing/2014/main" id="{1B13D9AB-1803-4D8F-9358-A5E2F3AF9F42}"/>
              </a:ext>
            </a:extLst>
          </p:cNvPr>
          <p:cNvSpPr/>
          <p:nvPr/>
        </p:nvSpPr>
        <p:spPr>
          <a:xfrm rot="18792151">
            <a:off x="5691068" y="1597311"/>
            <a:ext cx="1013902" cy="428808"/>
          </a:xfrm>
          <a:prstGeom prst="rect">
            <a:avLst/>
          </a:prstGeom>
          <a:solidFill>
            <a:srgbClr val="4472C4"/>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Loose Cardboard</a:t>
            </a:r>
          </a:p>
        </p:txBody>
      </p:sp>
      <p:sp>
        <p:nvSpPr>
          <p:cNvPr id="32" name="Rectangle 31">
            <a:extLst>
              <a:ext uri="{FF2B5EF4-FFF2-40B4-BE49-F238E27FC236}">
                <a16:creationId xmlns:a16="http://schemas.microsoft.com/office/drawing/2014/main" id="{C7749979-32C2-4CD9-AA6F-2D87B17A6F9F}"/>
              </a:ext>
            </a:extLst>
          </p:cNvPr>
          <p:cNvSpPr/>
          <p:nvPr/>
        </p:nvSpPr>
        <p:spPr>
          <a:xfrm rot="2499883">
            <a:off x="6640398" y="2871746"/>
            <a:ext cx="418920" cy="192403"/>
          </a:xfrm>
          <a:prstGeom prst="rect">
            <a:avLst/>
          </a:prstGeom>
          <a:solidFill>
            <a:srgbClr val="4472C4"/>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5" name="Rectangle 24">
            <a:extLst>
              <a:ext uri="{FF2B5EF4-FFF2-40B4-BE49-F238E27FC236}">
                <a16:creationId xmlns:a16="http://schemas.microsoft.com/office/drawing/2014/main" id="{0C2999B3-5F8B-4D66-AE38-6BA7ACAD70DB}"/>
              </a:ext>
            </a:extLst>
          </p:cNvPr>
          <p:cNvSpPr/>
          <p:nvPr/>
        </p:nvSpPr>
        <p:spPr>
          <a:xfrm rot="18770104">
            <a:off x="4662303" y="4224192"/>
            <a:ext cx="1055087" cy="484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Mixed Paper?</a:t>
            </a:r>
          </a:p>
        </p:txBody>
      </p:sp>
      <p:sp>
        <p:nvSpPr>
          <p:cNvPr id="26" name="Rectangle 25">
            <a:extLst>
              <a:ext uri="{FF2B5EF4-FFF2-40B4-BE49-F238E27FC236}">
                <a16:creationId xmlns:a16="http://schemas.microsoft.com/office/drawing/2014/main" id="{822ECFFD-04D5-48EA-BB36-E9DB97B3C5D5}"/>
              </a:ext>
            </a:extLst>
          </p:cNvPr>
          <p:cNvSpPr/>
          <p:nvPr/>
        </p:nvSpPr>
        <p:spPr>
          <a:xfrm rot="18748695">
            <a:off x="4551913" y="3768394"/>
            <a:ext cx="762000" cy="481745"/>
          </a:xfrm>
          <a:prstGeom prst="rect">
            <a:avLst/>
          </a:prstGeom>
          <a:solidFill>
            <a:srgbClr val="4472C4"/>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Glass Bottles</a:t>
            </a:r>
          </a:p>
        </p:txBody>
      </p:sp>
      <p:sp>
        <p:nvSpPr>
          <p:cNvPr id="28" name="Rectangle 27">
            <a:extLst>
              <a:ext uri="{FF2B5EF4-FFF2-40B4-BE49-F238E27FC236}">
                <a16:creationId xmlns:a16="http://schemas.microsoft.com/office/drawing/2014/main" id="{56428744-E0AD-421C-A682-8642A1181F39}"/>
              </a:ext>
            </a:extLst>
          </p:cNvPr>
          <p:cNvSpPr/>
          <p:nvPr/>
        </p:nvSpPr>
        <p:spPr>
          <a:xfrm rot="18748695">
            <a:off x="4184016" y="3438280"/>
            <a:ext cx="762000" cy="486382"/>
          </a:xfrm>
          <a:prstGeom prst="rect">
            <a:avLst/>
          </a:prstGeom>
          <a:solidFill>
            <a:srgbClr val="4472C4"/>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Tin Cans</a:t>
            </a:r>
          </a:p>
        </p:txBody>
      </p:sp>
      <p:grpSp>
        <p:nvGrpSpPr>
          <p:cNvPr id="50" name="Group 49">
            <a:extLst>
              <a:ext uri="{FF2B5EF4-FFF2-40B4-BE49-F238E27FC236}">
                <a16:creationId xmlns:a16="http://schemas.microsoft.com/office/drawing/2014/main" id="{7AC1763F-D696-457A-98FD-6E766EA514AD}"/>
              </a:ext>
            </a:extLst>
          </p:cNvPr>
          <p:cNvGrpSpPr/>
          <p:nvPr/>
        </p:nvGrpSpPr>
        <p:grpSpPr>
          <a:xfrm>
            <a:off x="5073816" y="4411934"/>
            <a:ext cx="964311" cy="1344438"/>
            <a:chOff x="5544356" y="4472508"/>
            <a:chExt cx="964311" cy="1344438"/>
          </a:xfrm>
        </p:grpSpPr>
        <p:sp>
          <p:nvSpPr>
            <p:cNvPr id="23" name="Rectangle 22">
              <a:extLst>
                <a:ext uri="{FF2B5EF4-FFF2-40B4-BE49-F238E27FC236}">
                  <a16:creationId xmlns:a16="http://schemas.microsoft.com/office/drawing/2014/main" id="{9EDFB7EE-6D7E-4985-AAA2-01EEC160D112}"/>
                </a:ext>
              </a:extLst>
            </p:cNvPr>
            <p:cNvSpPr/>
            <p:nvPr/>
          </p:nvSpPr>
          <p:spPr>
            <a:xfrm rot="18748695">
              <a:off x="5282007" y="5113660"/>
              <a:ext cx="965635" cy="440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Break-away</a:t>
              </a:r>
            </a:p>
            <a:p>
              <a:pPr algn="ctr"/>
              <a:r>
                <a:rPr lang="en-US" sz="1100" dirty="0"/>
                <a:t>Container</a:t>
              </a:r>
            </a:p>
          </p:txBody>
        </p:sp>
        <p:sp>
          <p:nvSpPr>
            <p:cNvPr id="24" name="Rectangle 23">
              <a:extLst>
                <a:ext uri="{FF2B5EF4-FFF2-40B4-BE49-F238E27FC236}">
                  <a16:creationId xmlns:a16="http://schemas.microsoft.com/office/drawing/2014/main" id="{A5696E38-D44F-4202-9A02-57D456B86FC6}"/>
                </a:ext>
              </a:extLst>
            </p:cNvPr>
            <p:cNvSpPr/>
            <p:nvPr/>
          </p:nvSpPr>
          <p:spPr>
            <a:xfrm rot="18748695">
              <a:off x="6008092" y="4535889"/>
              <a:ext cx="563956" cy="4371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grpSp>
        <p:nvGrpSpPr>
          <p:cNvPr id="48" name="Group 47">
            <a:extLst>
              <a:ext uri="{FF2B5EF4-FFF2-40B4-BE49-F238E27FC236}">
                <a16:creationId xmlns:a16="http://schemas.microsoft.com/office/drawing/2014/main" id="{54387BCE-1E72-4F3D-BB77-58525CF111AB}"/>
              </a:ext>
            </a:extLst>
          </p:cNvPr>
          <p:cNvGrpSpPr/>
          <p:nvPr/>
        </p:nvGrpSpPr>
        <p:grpSpPr>
          <a:xfrm rot="2499535">
            <a:off x="4970691" y="2654844"/>
            <a:ext cx="1958321" cy="1359653"/>
            <a:chOff x="5715000" y="2438400"/>
            <a:chExt cx="956854" cy="975360"/>
          </a:xfrm>
          <a:solidFill>
            <a:srgbClr val="385723">
              <a:alpha val="36863"/>
            </a:srgbClr>
          </a:solidFill>
        </p:grpSpPr>
        <p:sp>
          <p:nvSpPr>
            <p:cNvPr id="46" name="Rectangle 45">
              <a:extLst>
                <a:ext uri="{FF2B5EF4-FFF2-40B4-BE49-F238E27FC236}">
                  <a16:creationId xmlns:a16="http://schemas.microsoft.com/office/drawing/2014/main" id="{C12A89FE-F138-4E9F-9025-83470324EDC1}"/>
                </a:ext>
              </a:extLst>
            </p:cNvPr>
            <p:cNvSpPr/>
            <p:nvPr/>
          </p:nvSpPr>
          <p:spPr>
            <a:xfrm>
              <a:off x="5715000" y="2438400"/>
              <a:ext cx="956854" cy="44196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Vehicles</a:t>
              </a:r>
            </a:p>
          </p:txBody>
        </p:sp>
        <p:sp>
          <p:nvSpPr>
            <p:cNvPr id="47" name="Rectangle 46">
              <a:extLst>
                <a:ext uri="{FF2B5EF4-FFF2-40B4-BE49-F238E27FC236}">
                  <a16:creationId xmlns:a16="http://schemas.microsoft.com/office/drawing/2014/main" id="{9FE49B3F-A446-44D1-8B22-28A0DE2AB17D}"/>
                </a:ext>
              </a:extLst>
            </p:cNvPr>
            <p:cNvSpPr/>
            <p:nvPr/>
          </p:nvSpPr>
          <p:spPr>
            <a:xfrm>
              <a:off x="5715000" y="2971800"/>
              <a:ext cx="956854" cy="44196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People</a:t>
              </a:r>
            </a:p>
          </p:txBody>
        </p:sp>
      </p:grpSp>
      <p:sp>
        <p:nvSpPr>
          <p:cNvPr id="49" name="Rectangle 48">
            <a:extLst>
              <a:ext uri="{FF2B5EF4-FFF2-40B4-BE49-F238E27FC236}">
                <a16:creationId xmlns:a16="http://schemas.microsoft.com/office/drawing/2014/main" id="{CE674F2E-7647-4791-AAEC-8BF0651FB37E}"/>
              </a:ext>
            </a:extLst>
          </p:cNvPr>
          <p:cNvSpPr/>
          <p:nvPr/>
        </p:nvSpPr>
        <p:spPr>
          <a:xfrm rot="18648342">
            <a:off x="7038916" y="2794548"/>
            <a:ext cx="827024" cy="399441"/>
          </a:xfrm>
          <a:prstGeom prst="rect">
            <a:avLst/>
          </a:prstGeom>
          <a:solidFill>
            <a:srgbClr val="4472C4"/>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Storage</a:t>
            </a:r>
          </a:p>
        </p:txBody>
      </p:sp>
      <p:sp>
        <p:nvSpPr>
          <p:cNvPr id="41" name="Rectangle 40">
            <a:extLst>
              <a:ext uri="{FF2B5EF4-FFF2-40B4-BE49-F238E27FC236}">
                <a16:creationId xmlns:a16="http://schemas.microsoft.com/office/drawing/2014/main" id="{CE64180E-9B09-4472-9E0F-BC382D428007}"/>
              </a:ext>
            </a:extLst>
          </p:cNvPr>
          <p:cNvSpPr/>
          <p:nvPr/>
        </p:nvSpPr>
        <p:spPr>
          <a:xfrm rot="2499883">
            <a:off x="6150178" y="2434867"/>
            <a:ext cx="418920" cy="192403"/>
          </a:xfrm>
          <a:prstGeom prst="rect">
            <a:avLst/>
          </a:prstGeom>
          <a:solidFill>
            <a:srgbClr val="4472C4"/>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40" name="Rectangle 39">
            <a:extLst>
              <a:ext uri="{FF2B5EF4-FFF2-40B4-BE49-F238E27FC236}">
                <a16:creationId xmlns:a16="http://schemas.microsoft.com/office/drawing/2014/main" id="{5E46D3C8-62F2-4A0E-AAAB-0779687244B3}"/>
              </a:ext>
            </a:extLst>
          </p:cNvPr>
          <p:cNvSpPr/>
          <p:nvPr/>
        </p:nvSpPr>
        <p:spPr>
          <a:xfrm rot="2499883">
            <a:off x="5958811" y="2623541"/>
            <a:ext cx="1264980" cy="213784"/>
          </a:xfrm>
          <a:prstGeom prst="rect">
            <a:avLst/>
          </a:prstGeom>
          <a:solidFill>
            <a:srgbClr val="595959">
              <a:alpha val="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 Al Cans                 Plastic</a:t>
            </a:r>
          </a:p>
        </p:txBody>
      </p:sp>
      <p:sp>
        <p:nvSpPr>
          <p:cNvPr id="2" name="Freeform: Shape 1">
            <a:extLst>
              <a:ext uri="{FF2B5EF4-FFF2-40B4-BE49-F238E27FC236}">
                <a16:creationId xmlns:a16="http://schemas.microsoft.com/office/drawing/2014/main" id="{AC710889-7AC5-42D0-B632-9971C50B00D0}"/>
              </a:ext>
            </a:extLst>
          </p:cNvPr>
          <p:cNvSpPr/>
          <p:nvPr/>
        </p:nvSpPr>
        <p:spPr>
          <a:xfrm>
            <a:off x="5986780" y="1874520"/>
            <a:ext cx="447040" cy="617220"/>
          </a:xfrm>
          <a:custGeom>
            <a:avLst/>
            <a:gdLst>
              <a:gd name="connsiteX0" fmla="*/ 0 w 447040"/>
              <a:gd name="connsiteY0" fmla="*/ 525780 h 525780"/>
              <a:gd name="connsiteX1" fmla="*/ 447040 w 447040"/>
              <a:gd name="connsiteY1" fmla="*/ 60960 h 525780"/>
              <a:gd name="connsiteX2" fmla="*/ 381000 w 447040"/>
              <a:gd name="connsiteY2" fmla="*/ 0 h 525780"/>
              <a:gd name="connsiteX0" fmla="*/ 0 w 447040"/>
              <a:gd name="connsiteY0" fmla="*/ 591820 h 591820"/>
              <a:gd name="connsiteX1" fmla="*/ 447040 w 447040"/>
              <a:gd name="connsiteY1" fmla="*/ 127000 h 591820"/>
              <a:gd name="connsiteX2" fmla="*/ 312420 w 447040"/>
              <a:gd name="connsiteY2" fmla="*/ 0 h 591820"/>
              <a:gd name="connsiteX0" fmla="*/ 0 w 447040"/>
              <a:gd name="connsiteY0" fmla="*/ 617220 h 617220"/>
              <a:gd name="connsiteX1" fmla="*/ 447040 w 447040"/>
              <a:gd name="connsiteY1" fmla="*/ 152400 h 617220"/>
              <a:gd name="connsiteX2" fmla="*/ 287020 w 447040"/>
              <a:gd name="connsiteY2" fmla="*/ 0 h 617220"/>
            </a:gdLst>
            <a:ahLst/>
            <a:cxnLst>
              <a:cxn ang="0">
                <a:pos x="connsiteX0" y="connsiteY0"/>
              </a:cxn>
              <a:cxn ang="0">
                <a:pos x="connsiteX1" y="connsiteY1"/>
              </a:cxn>
              <a:cxn ang="0">
                <a:pos x="connsiteX2" y="connsiteY2"/>
              </a:cxn>
            </a:cxnLst>
            <a:rect l="l" t="t" r="r" b="b"/>
            <a:pathLst>
              <a:path w="447040" h="617220">
                <a:moveTo>
                  <a:pt x="0" y="617220"/>
                </a:moveTo>
                <a:lnTo>
                  <a:pt x="447040" y="152400"/>
                </a:lnTo>
                <a:lnTo>
                  <a:pt x="287020" y="0"/>
                </a:lnTo>
              </a:path>
            </a:pathLst>
          </a:custGeom>
          <a:noFill/>
          <a:ln w="19050">
            <a:solidFill>
              <a:srgbClr val="C55A11"/>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EB01FD8-79A1-4630-9FC4-6DE14E9D98E2}"/>
              </a:ext>
            </a:extLst>
          </p:cNvPr>
          <p:cNvCxnSpPr>
            <a:cxnSpLocks/>
          </p:cNvCxnSpPr>
          <p:nvPr/>
        </p:nvCxnSpPr>
        <p:spPr>
          <a:xfrm flipV="1">
            <a:off x="6146165" y="2621280"/>
            <a:ext cx="152400" cy="152400"/>
          </a:xfrm>
          <a:prstGeom prst="line">
            <a:avLst/>
          </a:prstGeom>
          <a:ln w="19050">
            <a:solidFill>
              <a:schemeClr val="accent2">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D8000B5-DAEF-4DD3-9B22-92453653EBE4}"/>
              </a:ext>
            </a:extLst>
          </p:cNvPr>
          <p:cNvCxnSpPr>
            <a:cxnSpLocks/>
          </p:cNvCxnSpPr>
          <p:nvPr/>
        </p:nvCxnSpPr>
        <p:spPr>
          <a:xfrm flipV="1">
            <a:off x="6628130" y="3057525"/>
            <a:ext cx="152400" cy="152400"/>
          </a:xfrm>
          <a:prstGeom prst="line">
            <a:avLst/>
          </a:prstGeom>
          <a:ln w="19050">
            <a:solidFill>
              <a:schemeClr val="accent2">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11318EF-E3D8-45EA-947B-ABBC3AF10E24}"/>
              </a:ext>
            </a:extLst>
          </p:cNvPr>
          <p:cNvCxnSpPr>
            <a:cxnSpLocks/>
          </p:cNvCxnSpPr>
          <p:nvPr/>
        </p:nvCxnSpPr>
        <p:spPr>
          <a:xfrm flipH="1">
            <a:off x="4894580" y="2758440"/>
            <a:ext cx="651510" cy="670560"/>
          </a:xfrm>
          <a:prstGeom prst="line">
            <a:avLst/>
          </a:prstGeom>
          <a:ln w="19050">
            <a:solidFill>
              <a:schemeClr val="accent2">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D9726D9-DC95-4AB6-B294-1098204E96C9}"/>
              </a:ext>
            </a:extLst>
          </p:cNvPr>
          <p:cNvCxnSpPr>
            <a:cxnSpLocks/>
          </p:cNvCxnSpPr>
          <p:nvPr/>
        </p:nvCxnSpPr>
        <p:spPr>
          <a:xfrm flipH="1">
            <a:off x="5248910" y="3535680"/>
            <a:ext cx="190500" cy="190500"/>
          </a:xfrm>
          <a:prstGeom prst="line">
            <a:avLst/>
          </a:prstGeom>
          <a:ln w="19050">
            <a:solidFill>
              <a:schemeClr val="accent2">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B1FA876-C8F2-4308-A287-F9609416E1FA}"/>
              </a:ext>
            </a:extLst>
          </p:cNvPr>
          <p:cNvCxnSpPr>
            <a:cxnSpLocks/>
          </p:cNvCxnSpPr>
          <p:nvPr/>
        </p:nvCxnSpPr>
        <p:spPr>
          <a:xfrm flipH="1">
            <a:off x="5599430" y="3878580"/>
            <a:ext cx="190500" cy="190500"/>
          </a:xfrm>
          <a:prstGeom prst="line">
            <a:avLst/>
          </a:prstGeom>
          <a:ln w="19050">
            <a:solidFill>
              <a:schemeClr val="accent2">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B68F81E-68E0-43F3-9CF3-360AD0888CCF}"/>
              </a:ext>
            </a:extLst>
          </p:cNvPr>
          <p:cNvCxnSpPr>
            <a:cxnSpLocks/>
          </p:cNvCxnSpPr>
          <p:nvPr/>
        </p:nvCxnSpPr>
        <p:spPr>
          <a:xfrm flipH="1">
            <a:off x="5833364" y="3749040"/>
            <a:ext cx="863346" cy="938784"/>
          </a:xfrm>
          <a:prstGeom prst="line">
            <a:avLst/>
          </a:prstGeom>
          <a:ln w="19050">
            <a:solidFill>
              <a:schemeClr val="accent2">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91B1146-581B-43B0-95EC-4FBA51D9FC1F}"/>
              </a:ext>
            </a:extLst>
          </p:cNvPr>
          <p:cNvCxnSpPr>
            <a:cxnSpLocks/>
          </p:cNvCxnSpPr>
          <p:nvPr/>
        </p:nvCxnSpPr>
        <p:spPr>
          <a:xfrm>
            <a:off x="4780280" y="2743200"/>
            <a:ext cx="304800" cy="304800"/>
          </a:xfrm>
          <a:prstGeom prst="line">
            <a:avLst/>
          </a:prstGeom>
          <a:ln w="19050">
            <a:solidFill>
              <a:schemeClr val="accent2">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5EB30EF7-F1D8-4B3D-A45C-559B1A3F695D}"/>
              </a:ext>
            </a:extLst>
          </p:cNvPr>
          <p:cNvGrpSpPr/>
          <p:nvPr/>
        </p:nvGrpSpPr>
        <p:grpSpPr>
          <a:xfrm>
            <a:off x="3420110" y="2228850"/>
            <a:ext cx="1295400" cy="609600"/>
            <a:chOff x="3497580" y="1257300"/>
            <a:chExt cx="1295400" cy="609600"/>
          </a:xfrm>
        </p:grpSpPr>
        <p:sp>
          <p:nvSpPr>
            <p:cNvPr id="18" name="Rectangle: Rounded Corners 17">
              <a:extLst>
                <a:ext uri="{FF2B5EF4-FFF2-40B4-BE49-F238E27FC236}">
                  <a16:creationId xmlns:a16="http://schemas.microsoft.com/office/drawing/2014/main" id="{DD01B67D-1FC2-4F12-AE9F-7CE76097DF23}"/>
                </a:ext>
              </a:extLst>
            </p:cNvPr>
            <p:cNvSpPr/>
            <p:nvPr/>
          </p:nvSpPr>
          <p:spPr>
            <a:xfrm>
              <a:off x="3543300" y="1257300"/>
              <a:ext cx="1181100" cy="609600"/>
            </a:xfrm>
            <a:prstGeom prst="roundRect">
              <a:avLst/>
            </a:prstGeom>
            <a:solidFill>
              <a:srgbClr val="000000">
                <a:alpha val="61176"/>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B1D1041D-8779-48E6-B9A6-A3C123840932}"/>
                </a:ext>
              </a:extLst>
            </p:cNvPr>
            <p:cNvCxnSpPr>
              <a:cxnSpLocks/>
            </p:cNvCxnSpPr>
            <p:nvPr/>
          </p:nvCxnSpPr>
          <p:spPr>
            <a:xfrm>
              <a:off x="3848100" y="1676400"/>
              <a:ext cx="644652" cy="0"/>
            </a:xfrm>
            <a:prstGeom prst="line">
              <a:avLst/>
            </a:prstGeom>
            <a:ln w="19050">
              <a:solidFill>
                <a:schemeClr val="accent2">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6911EEC-D0B1-47B2-934B-B0AF0E2988D5}"/>
                </a:ext>
              </a:extLst>
            </p:cNvPr>
            <p:cNvSpPr/>
            <p:nvPr/>
          </p:nvSpPr>
          <p:spPr>
            <a:xfrm>
              <a:off x="3497580" y="1298448"/>
              <a:ext cx="1295400" cy="304800"/>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2">
                      <a:lumMod val="75000"/>
                    </a:schemeClr>
                  </a:solidFill>
                </a:rPr>
                <a:t>User paths</a:t>
              </a:r>
            </a:p>
          </p:txBody>
        </p:sp>
      </p:grpSp>
      <p:cxnSp>
        <p:nvCxnSpPr>
          <p:cNvPr id="64" name="Straight Connector 63">
            <a:extLst>
              <a:ext uri="{FF2B5EF4-FFF2-40B4-BE49-F238E27FC236}">
                <a16:creationId xmlns:a16="http://schemas.microsoft.com/office/drawing/2014/main" id="{066D213D-848F-4AD7-B89F-8C19CD270635}"/>
              </a:ext>
            </a:extLst>
          </p:cNvPr>
          <p:cNvCxnSpPr>
            <a:cxnSpLocks/>
          </p:cNvCxnSpPr>
          <p:nvPr/>
        </p:nvCxnSpPr>
        <p:spPr>
          <a:xfrm flipH="1">
            <a:off x="2869184" y="3176016"/>
            <a:ext cx="623316" cy="178308"/>
          </a:xfrm>
          <a:prstGeom prst="line">
            <a:avLst/>
          </a:prstGeom>
          <a:ln w="19050">
            <a:solidFill>
              <a:schemeClr val="accent2">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4971EEA-F3FB-4E51-97C5-70689928F48E}"/>
              </a:ext>
            </a:extLst>
          </p:cNvPr>
          <p:cNvCxnSpPr>
            <a:cxnSpLocks/>
          </p:cNvCxnSpPr>
          <p:nvPr/>
        </p:nvCxnSpPr>
        <p:spPr>
          <a:xfrm flipH="1">
            <a:off x="2710688" y="2529840"/>
            <a:ext cx="623316" cy="178308"/>
          </a:xfrm>
          <a:prstGeom prst="line">
            <a:avLst/>
          </a:prstGeom>
          <a:ln w="19050">
            <a:solidFill>
              <a:schemeClr val="accent2">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Rectangle: Rounded Corners 70">
            <a:extLst>
              <a:ext uri="{FF2B5EF4-FFF2-40B4-BE49-F238E27FC236}">
                <a16:creationId xmlns:a16="http://schemas.microsoft.com/office/drawing/2014/main" id="{B9860AFB-ECBF-42FC-98AA-0695CD263440}"/>
              </a:ext>
            </a:extLst>
          </p:cNvPr>
          <p:cNvSpPr/>
          <p:nvPr/>
        </p:nvSpPr>
        <p:spPr>
          <a:xfrm>
            <a:off x="6543040" y="878840"/>
            <a:ext cx="1259840" cy="452120"/>
          </a:xfrm>
          <a:prstGeom prst="roundRect">
            <a:avLst/>
          </a:prstGeom>
          <a:solidFill>
            <a:srgbClr val="3B3838">
              <a:alpha val="61961"/>
            </a:srgb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New, large baler for cardboard</a:t>
            </a:r>
          </a:p>
        </p:txBody>
      </p:sp>
      <p:cxnSp>
        <p:nvCxnSpPr>
          <p:cNvPr id="72" name="Straight Arrow Connector 71">
            <a:extLst>
              <a:ext uri="{FF2B5EF4-FFF2-40B4-BE49-F238E27FC236}">
                <a16:creationId xmlns:a16="http://schemas.microsoft.com/office/drawing/2014/main" id="{E2B68500-B2EE-4A9E-89BB-7316EC2C43D1}"/>
              </a:ext>
            </a:extLst>
          </p:cNvPr>
          <p:cNvCxnSpPr>
            <a:cxnSpLocks/>
          </p:cNvCxnSpPr>
          <p:nvPr/>
        </p:nvCxnSpPr>
        <p:spPr>
          <a:xfrm flipH="1">
            <a:off x="6670044" y="1330960"/>
            <a:ext cx="248916" cy="1285240"/>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76EC6E00-2BDD-4D43-AEF5-A31D1042433A}"/>
              </a:ext>
            </a:extLst>
          </p:cNvPr>
          <p:cNvCxnSpPr>
            <a:cxnSpLocks/>
          </p:cNvCxnSpPr>
          <p:nvPr/>
        </p:nvCxnSpPr>
        <p:spPr>
          <a:xfrm flipH="1" flipV="1">
            <a:off x="5999480" y="4876800"/>
            <a:ext cx="457200" cy="381000"/>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 name="Rectangle: Rounded Corners 78">
            <a:extLst>
              <a:ext uri="{FF2B5EF4-FFF2-40B4-BE49-F238E27FC236}">
                <a16:creationId xmlns:a16="http://schemas.microsoft.com/office/drawing/2014/main" id="{E673FF3C-5EB7-452B-928C-EC5F708ADBE3}"/>
              </a:ext>
            </a:extLst>
          </p:cNvPr>
          <p:cNvSpPr/>
          <p:nvPr/>
        </p:nvSpPr>
        <p:spPr>
          <a:xfrm>
            <a:off x="6418580" y="5181600"/>
            <a:ext cx="1181100" cy="495300"/>
          </a:xfrm>
          <a:prstGeom prst="roundRect">
            <a:avLst/>
          </a:prstGeom>
          <a:solidFill>
            <a:srgbClr val="3B3838">
              <a:alpha val="61961"/>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Stationary compactor</a:t>
            </a:r>
          </a:p>
        </p:txBody>
      </p:sp>
      <p:cxnSp>
        <p:nvCxnSpPr>
          <p:cNvPr id="84" name="Straight Arrow Connector 83">
            <a:extLst>
              <a:ext uri="{FF2B5EF4-FFF2-40B4-BE49-F238E27FC236}">
                <a16:creationId xmlns:a16="http://schemas.microsoft.com/office/drawing/2014/main" id="{2D81984E-B7E3-4C0D-AB70-BF4D06BB2B69}"/>
              </a:ext>
            </a:extLst>
          </p:cNvPr>
          <p:cNvCxnSpPr>
            <a:cxnSpLocks/>
          </p:cNvCxnSpPr>
          <p:nvPr/>
        </p:nvCxnSpPr>
        <p:spPr>
          <a:xfrm flipH="1" flipV="1">
            <a:off x="5656580" y="2590800"/>
            <a:ext cx="274320" cy="255270"/>
          </a:xfrm>
          <a:prstGeom prst="straightConnector1">
            <a:avLst/>
          </a:prstGeom>
          <a:ln w="19050">
            <a:solidFill>
              <a:schemeClr val="bg1"/>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05C21056-AE54-47E9-A1D6-2673D2E86257}"/>
              </a:ext>
            </a:extLst>
          </p:cNvPr>
          <p:cNvCxnSpPr>
            <a:cxnSpLocks/>
          </p:cNvCxnSpPr>
          <p:nvPr/>
        </p:nvCxnSpPr>
        <p:spPr>
          <a:xfrm flipH="1" flipV="1">
            <a:off x="6403340" y="3265170"/>
            <a:ext cx="274320" cy="255270"/>
          </a:xfrm>
          <a:prstGeom prst="straightConnector1">
            <a:avLst/>
          </a:prstGeom>
          <a:ln w="1905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611F8F9-CAC7-4E8D-8013-1D69BCD0FBB2}"/>
              </a:ext>
            </a:extLst>
          </p:cNvPr>
          <p:cNvCxnSpPr>
            <a:cxnSpLocks/>
          </p:cNvCxnSpPr>
          <p:nvPr/>
        </p:nvCxnSpPr>
        <p:spPr>
          <a:xfrm flipH="1">
            <a:off x="5603240" y="3082290"/>
            <a:ext cx="308610" cy="308610"/>
          </a:xfrm>
          <a:prstGeom prst="line">
            <a:avLst/>
          </a:prstGeom>
          <a:ln w="19050">
            <a:solidFill>
              <a:schemeClr val="accent2">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C7EFAD7-2E0A-414B-B505-FC9382371DEC}"/>
              </a:ext>
            </a:extLst>
          </p:cNvPr>
          <p:cNvCxnSpPr>
            <a:cxnSpLocks/>
          </p:cNvCxnSpPr>
          <p:nvPr/>
        </p:nvCxnSpPr>
        <p:spPr>
          <a:xfrm flipH="1">
            <a:off x="5953760" y="3398520"/>
            <a:ext cx="312420" cy="335280"/>
          </a:xfrm>
          <a:prstGeom prst="line">
            <a:avLst/>
          </a:prstGeom>
          <a:ln w="19050">
            <a:solidFill>
              <a:schemeClr val="accent2">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2CABFD5A-8720-45C5-8BB2-DA1F02398953}"/>
              </a:ext>
            </a:extLst>
          </p:cNvPr>
          <p:cNvSpPr/>
          <p:nvPr/>
        </p:nvSpPr>
        <p:spPr>
          <a:xfrm rot="2499883">
            <a:off x="6975347" y="2086911"/>
            <a:ext cx="255882" cy="117796"/>
          </a:xfrm>
          <a:prstGeom prst="rect">
            <a:avLst/>
          </a:prstGeom>
          <a:solidFill>
            <a:schemeClr val="tx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58" name="Rectangle: Rounded Corners 57">
            <a:extLst>
              <a:ext uri="{FF2B5EF4-FFF2-40B4-BE49-F238E27FC236}">
                <a16:creationId xmlns:a16="http://schemas.microsoft.com/office/drawing/2014/main" id="{6D520612-248D-45ED-B577-A9C50D3E61C3}"/>
              </a:ext>
            </a:extLst>
          </p:cNvPr>
          <p:cNvSpPr/>
          <p:nvPr/>
        </p:nvSpPr>
        <p:spPr>
          <a:xfrm>
            <a:off x="7244081" y="1488440"/>
            <a:ext cx="1333500" cy="416560"/>
          </a:xfrm>
          <a:prstGeom prst="roundRect">
            <a:avLst/>
          </a:prstGeom>
          <a:solidFill>
            <a:srgbClr val="3B3838">
              <a:alpha val="61961"/>
            </a:srgb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Existing baler for Al and plastic</a:t>
            </a:r>
          </a:p>
        </p:txBody>
      </p:sp>
      <p:cxnSp>
        <p:nvCxnSpPr>
          <p:cNvPr id="59" name="Straight Arrow Connector 58">
            <a:extLst>
              <a:ext uri="{FF2B5EF4-FFF2-40B4-BE49-F238E27FC236}">
                <a16:creationId xmlns:a16="http://schemas.microsoft.com/office/drawing/2014/main" id="{841C56D1-CB50-495E-A05E-BE37AA8DF16E}"/>
              </a:ext>
            </a:extLst>
          </p:cNvPr>
          <p:cNvCxnSpPr>
            <a:cxnSpLocks/>
          </p:cNvCxnSpPr>
          <p:nvPr/>
        </p:nvCxnSpPr>
        <p:spPr>
          <a:xfrm flipH="1">
            <a:off x="7157720" y="1889760"/>
            <a:ext cx="116840" cy="213360"/>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599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79650C-4557-4532-92D1-59DDDED4BC6F}"/>
              </a:ext>
            </a:extLst>
          </p:cNvPr>
          <p:cNvSpPr>
            <a:spLocks noGrp="1"/>
          </p:cNvSpPr>
          <p:nvPr>
            <p:ph type="title"/>
          </p:nvPr>
        </p:nvSpPr>
        <p:spPr/>
        <p:txBody>
          <a:bodyPr/>
          <a:lstStyle/>
          <a:p>
            <a:r>
              <a:rPr lang="en-US" b="1" dirty="0"/>
              <a:t>Recommendation #1</a:t>
            </a:r>
            <a:r>
              <a:rPr lang="en-US" dirty="0"/>
              <a:t>: </a:t>
            </a:r>
            <a:br>
              <a:rPr lang="en-US" dirty="0"/>
            </a:br>
            <a:r>
              <a:rPr lang="en-US" dirty="0"/>
              <a:t>Separately recycle cardboard</a:t>
            </a:r>
          </a:p>
        </p:txBody>
      </p:sp>
      <p:sp>
        <p:nvSpPr>
          <p:cNvPr id="5" name="Text Placeholder 4">
            <a:extLst>
              <a:ext uri="{FF2B5EF4-FFF2-40B4-BE49-F238E27FC236}">
                <a16:creationId xmlns:a16="http://schemas.microsoft.com/office/drawing/2014/main" id="{19ED39E1-61AE-49F0-853D-4FFA9ADB8C4C}"/>
              </a:ext>
            </a:extLst>
          </p:cNvPr>
          <p:cNvSpPr>
            <a:spLocks noGrp="1"/>
          </p:cNvSpPr>
          <p:nvPr>
            <p:ph type="body" idx="1"/>
          </p:nvPr>
        </p:nvSpPr>
        <p:spPr/>
        <p:txBody>
          <a:bodyPr/>
          <a:lstStyle/>
          <a:p>
            <a:r>
              <a:rPr lang="en-US" dirty="0"/>
              <a:t>Requires a new 60-inch, ½ ton, vertical baler and electrical upgrades.</a:t>
            </a:r>
          </a:p>
          <a:p>
            <a:r>
              <a:rPr lang="en-US" dirty="0"/>
              <a:t>With an investment of $48k and annual savings of about $10k this recommendation has a payback period of about 5 years.</a:t>
            </a:r>
          </a:p>
        </p:txBody>
      </p:sp>
      <p:sp>
        <p:nvSpPr>
          <p:cNvPr id="3" name="Slide Number Placeholder 2">
            <a:extLst>
              <a:ext uri="{FF2B5EF4-FFF2-40B4-BE49-F238E27FC236}">
                <a16:creationId xmlns:a16="http://schemas.microsoft.com/office/drawing/2014/main" id="{C7F10E80-6064-4175-ADD7-BB9769E92F52}"/>
              </a:ext>
            </a:extLst>
          </p:cNvPr>
          <p:cNvSpPr>
            <a:spLocks noGrp="1"/>
          </p:cNvSpPr>
          <p:nvPr>
            <p:ph type="sldNum" sz="quarter" idx="12"/>
          </p:nvPr>
        </p:nvSpPr>
        <p:spPr/>
        <p:txBody>
          <a:bodyPr/>
          <a:lstStyle/>
          <a:p>
            <a:fld id="{086770AF-7FA7-485D-AEFE-EBB32DACF9DF}" type="slidenum">
              <a:rPr lang="en-US" smtClean="0"/>
              <a:pPr/>
              <a:t>7</a:t>
            </a:fld>
            <a:endParaRPr lang="en-US"/>
          </a:p>
        </p:txBody>
      </p:sp>
    </p:spTree>
    <p:extLst>
      <p:ext uri="{BB962C8B-B14F-4D97-AF65-F5344CB8AC3E}">
        <p14:creationId xmlns:p14="http://schemas.microsoft.com/office/powerpoint/2010/main" val="4273558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B1FEF-689E-4600-A180-33F9BC7C701C}"/>
              </a:ext>
            </a:extLst>
          </p:cNvPr>
          <p:cNvSpPr>
            <a:spLocks noGrp="1"/>
          </p:cNvSpPr>
          <p:nvPr>
            <p:ph type="title"/>
          </p:nvPr>
        </p:nvSpPr>
        <p:spPr/>
        <p:txBody>
          <a:bodyPr/>
          <a:lstStyle/>
          <a:p>
            <a:r>
              <a:rPr lang="en-US" dirty="0"/>
              <a:t>Separately recycle cardboard – Background</a:t>
            </a:r>
          </a:p>
        </p:txBody>
      </p:sp>
      <p:sp>
        <p:nvSpPr>
          <p:cNvPr id="3" name="Content Placeholder 2">
            <a:extLst>
              <a:ext uri="{FF2B5EF4-FFF2-40B4-BE49-F238E27FC236}">
                <a16:creationId xmlns:a16="http://schemas.microsoft.com/office/drawing/2014/main" id="{341E55FE-24D9-432B-A122-1A9D220B1246}"/>
              </a:ext>
            </a:extLst>
          </p:cNvPr>
          <p:cNvSpPr>
            <a:spLocks noGrp="1"/>
          </p:cNvSpPr>
          <p:nvPr>
            <p:ph idx="1"/>
          </p:nvPr>
        </p:nvSpPr>
        <p:spPr/>
        <p:txBody>
          <a:bodyPr/>
          <a:lstStyle/>
          <a:p>
            <a:pPr lvl="1"/>
            <a:r>
              <a:rPr lang="en-US" dirty="0"/>
              <a:t>Currently we dispose of about 4 tons of mixed paper every 10 days, or about </a:t>
            </a:r>
            <a:r>
              <a:rPr lang="en-US" b="1" dirty="0"/>
              <a:t>12 tons per month</a:t>
            </a:r>
            <a:r>
              <a:rPr lang="en-US" dirty="0"/>
              <a:t>. This stream includes both true mixed paper and cardboard, which is technically called old corrugated cardboard or OCC.</a:t>
            </a:r>
          </a:p>
          <a:p>
            <a:pPr lvl="1"/>
            <a:r>
              <a:rPr lang="en-US" b="1" dirty="0"/>
              <a:t>We estimate that our current mixed paper loads are about 40% OCC (cardboard) and 60% mixed paper. </a:t>
            </a:r>
          </a:p>
          <a:p>
            <a:pPr lvl="1"/>
            <a:r>
              <a:rPr lang="en-US" dirty="0"/>
              <a:t>Thus we generate about </a:t>
            </a:r>
            <a:r>
              <a:rPr lang="en-US" b="1" dirty="0"/>
              <a:t>5 tons of OCC </a:t>
            </a:r>
            <a:r>
              <a:rPr lang="en-US" dirty="0"/>
              <a:t>and </a:t>
            </a:r>
            <a:r>
              <a:rPr lang="en-US" b="1" dirty="0"/>
              <a:t>7 tons of mixed paper </a:t>
            </a:r>
            <a:r>
              <a:rPr lang="en-US" dirty="0"/>
              <a:t>per month.</a:t>
            </a:r>
          </a:p>
          <a:p>
            <a:pPr lvl="1"/>
            <a:r>
              <a:rPr lang="en-US" dirty="0"/>
              <a:t>Our cost to dispose of mixed paper (whether or not it includes OCC) is about </a:t>
            </a:r>
            <a:r>
              <a:rPr lang="en-US" b="1" dirty="0"/>
              <a:t>$95 per ton</a:t>
            </a:r>
            <a:r>
              <a:rPr lang="en-US" dirty="0"/>
              <a:t>. </a:t>
            </a:r>
          </a:p>
          <a:p>
            <a:pPr lvl="1"/>
            <a:r>
              <a:rPr lang="en-US" dirty="0"/>
              <a:t>If a mixed paper load is wet or snow-covered then we get charged a penalty on top of the $95/ton fee.</a:t>
            </a:r>
          </a:p>
        </p:txBody>
      </p:sp>
      <p:sp>
        <p:nvSpPr>
          <p:cNvPr id="4" name="Slide Number Placeholder 3">
            <a:extLst>
              <a:ext uri="{FF2B5EF4-FFF2-40B4-BE49-F238E27FC236}">
                <a16:creationId xmlns:a16="http://schemas.microsoft.com/office/drawing/2014/main" id="{BA4B291C-F762-4824-B2FC-DE7A82D7BC91}"/>
              </a:ext>
            </a:extLst>
          </p:cNvPr>
          <p:cNvSpPr>
            <a:spLocks noGrp="1"/>
          </p:cNvSpPr>
          <p:nvPr>
            <p:ph type="sldNum" sz="quarter" idx="12"/>
          </p:nvPr>
        </p:nvSpPr>
        <p:spPr/>
        <p:txBody>
          <a:bodyPr/>
          <a:lstStyle/>
          <a:p>
            <a:fld id="{086770AF-7FA7-485D-AEFE-EBB32DACF9DF}" type="slidenum">
              <a:rPr lang="en-US" smtClean="0"/>
              <a:pPr/>
              <a:t>8</a:t>
            </a:fld>
            <a:endParaRPr lang="en-US"/>
          </a:p>
        </p:txBody>
      </p:sp>
    </p:spTree>
    <p:extLst>
      <p:ext uri="{BB962C8B-B14F-4D97-AF65-F5344CB8AC3E}">
        <p14:creationId xmlns:p14="http://schemas.microsoft.com/office/powerpoint/2010/main" val="1222535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B1FEF-689E-4600-A180-33F9BC7C701C}"/>
              </a:ext>
            </a:extLst>
          </p:cNvPr>
          <p:cNvSpPr>
            <a:spLocks noGrp="1"/>
          </p:cNvSpPr>
          <p:nvPr>
            <p:ph type="title"/>
          </p:nvPr>
        </p:nvSpPr>
        <p:spPr/>
        <p:txBody>
          <a:bodyPr/>
          <a:lstStyle/>
          <a:p>
            <a:r>
              <a:rPr lang="en-US" dirty="0"/>
              <a:t>Separately recycle cardboard – Savings</a:t>
            </a:r>
          </a:p>
        </p:txBody>
      </p:sp>
      <p:sp>
        <p:nvSpPr>
          <p:cNvPr id="3" name="Content Placeholder 2">
            <a:extLst>
              <a:ext uri="{FF2B5EF4-FFF2-40B4-BE49-F238E27FC236}">
                <a16:creationId xmlns:a16="http://schemas.microsoft.com/office/drawing/2014/main" id="{341E55FE-24D9-432B-A122-1A9D220B1246}"/>
              </a:ext>
            </a:extLst>
          </p:cNvPr>
          <p:cNvSpPr>
            <a:spLocks noGrp="1"/>
          </p:cNvSpPr>
          <p:nvPr>
            <p:ph idx="1"/>
          </p:nvPr>
        </p:nvSpPr>
        <p:spPr/>
        <p:txBody>
          <a:bodyPr/>
          <a:lstStyle/>
          <a:p>
            <a:pPr lvl="1"/>
            <a:r>
              <a:rPr lang="en-US" dirty="0"/>
              <a:t>Revenue for OCC, if recycled in large (½ ton), dry bales, is about $75/ton per 20-ton load, or about $1,500 per load. </a:t>
            </a:r>
          </a:p>
          <a:p>
            <a:pPr lvl="1"/>
            <a:r>
              <a:rPr lang="en-US" dirty="0"/>
              <a:t>If we purchase the baler needed to produce ½ ton bales and keep our OCC dry, we should generate 60 tons or 3 loads of high value OCC per year and thus an annual </a:t>
            </a:r>
            <a:r>
              <a:rPr lang="en-US" b="1" dirty="0"/>
              <a:t>revenue of $ 4,500</a:t>
            </a:r>
            <a:r>
              <a:rPr lang="en-US" dirty="0"/>
              <a:t>.</a:t>
            </a:r>
          </a:p>
          <a:p>
            <a:pPr lvl="1"/>
            <a:r>
              <a:rPr lang="en-US" dirty="0"/>
              <a:t>By not recycling OCC as mixed paper, we should </a:t>
            </a:r>
            <a:r>
              <a:rPr lang="en-US" b="1" dirty="0"/>
              <a:t>save $5,700 </a:t>
            </a:r>
            <a:r>
              <a:rPr lang="en-US" dirty="0"/>
              <a:t>per year in recycling cost. (5 tons/mo. x 12 mo. x $95/ton)</a:t>
            </a:r>
          </a:p>
          <a:p>
            <a:pPr lvl="1"/>
            <a:r>
              <a:rPr lang="en-US" dirty="0"/>
              <a:t>We estimate </a:t>
            </a:r>
            <a:r>
              <a:rPr lang="en-US" b="1" dirty="0"/>
              <a:t>no extra staff hours </a:t>
            </a:r>
            <a:r>
              <a:rPr lang="en-US" dirty="0"/>
              <a:t>will be required to bale cardboard, assuming 10 bales of cardboard per month and less time will be needed to compress the mixed paper container.</a:t>
            </a:r>
          </a:p>
          <a:p>
            <a:pPr lvl="2"/>
            <a:r>
              <a:rPr lang="en-US" dirty="0"/>
              <a:t>TS managers should verify this assumption.</a:t>
            </a:r>
          </a:p>
          <a:p>
            <a:pPr lvl="1"/>
            <a:r>
              <a:rPr lang="en-US" dirty="0"/>
              <a:t>Thus we estimate that separately recycling OCC will result in a </a:t>
            </a:r>
            <a:r>
              <a:rPr lang="en-US" b="1" dirty="0"/>
              <a:t>net budget savings of $10,200 per year</a:t>
            </a:r>
            <a:r>
              <a:rPr lang="en-US" dirty="0"/>
              <a:t>. </a:t>
            </a:r>
            <a:r>
              <a:rPr lang="en-US" i="1" dirty="0"/>
              <a:t>($4,500 + 5,700)</a:t>
            </a:r>
          </a:p>
        </p:txBody>
      </p:sp>
      <p:sp>
        <p:nvSpPr>
          <p:cNvPr id="4" name="Slide Number Placeholder 3">
            <a:extLst>
              <a:ext uri="{FF2B5EF4-FFF2-40B4-BE49-F238E27FC236}">
                <a16:creationId xmlns:a16="http://schemas.microsoft.com/office/drawing/2014/main" id="{BA4B291C-F762-4824-B2FC-DE7A82D7BC91}"/>
              </a:ext>
            </a:extLst>
          </p:cNvPr>
          <p:cNvSpPr>
            <a:spLocks noGrp="1"/>
          </p:cNvSpPr>
          <p:nvPr>
            <p:ph type="sldNum" sz="quarter" idx="12"/>
          </p:nvPr>
        </p:nvSpPr>
        <p:spPr/>
        <p:txBody>
          <a:bodyPr/>
          <a:lstStyle/>
          <a:p>
            <a:fld id="{086770AF-7FA7-485D-AEFE-EBB32DACF9DF}" type="slidenum">
              <a:rPr lang="en-US" smtClean="0"/>
              <a:pPr/>
              <a:t>9</a:t>
            </a:fld>
            <a:endParaRPr lang="en-US"/>
          </a:p>
        </p:txBody>
      </p:sp>
    </p:spTree>
    <p:extLst>
      <p:ext uri="{BB962C8B-B14F-4D97-AF65-F5344CB8AC3E}">
        <p14:creationId xmlns:p14="http://schemas.microsoft.com/office/powerpoint/2010/main" val="2661248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chemeClr val="accent2">
              <a:lumMod val="75000"/>
            </a:schemeClr>
          </a:solidFill>
          <a:prstDash val="sysDot"/>
          <a:headEnd type="none" w="med" len="med"/>
          <a:tailEnd type="triangl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8985</TotalTime>
  <Words>5121</Words>
  <Application>Microsoft Office PowerPoint</Application>
  <PresentationFormat>Letter Paper (8.5x11 in)</PresentationFormat>
  <Paragraphs>436</Paragraphs>
  <Slides>47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Baskerville Old Face</vt:lpstr>
      <vt:lpstr>Calibri</vt:lpstr>
      <vt:lpstr>Calibri Light</vt:lpstr>
      <vt:lpstr>Courier New</vt:lpstr>
      <vt:lpstr>Wingdings</vt:lpstr>
      <vt:lpstr>Office Theme</vt:lpstr>
      <vt:lpstr>Solid Waste Committee  Recommendations for 2019</vt:lpstr>
      <vt:lpstr>Recommendations Summary</vt:lpstr>
      <vt:lpstr>Recommendations</vt:lpstr>
      <vt:lpstr>Associated costs or (savings)</vt:lpstr>
      <vt:lpstr>Proposed changes outside the building</vt:lpstr>
      <vt:lpstr>Proposed changes inside the building</vt:lpstr>
      <vt:lpstr>Recommendation #1:  Separately recycle cardboard</vt:lpstr>
      <vt:lpstr>Separately recycle cardboard – Background</vt:lpstr>
      <vt:lpstr>Separately recycle cardboard – Savings</vt:lpstr>
      <vt:lpstr>Separately recycle cardboard – Investment</vt:lpstr>
      <vt:lpstr>Vertical baler style we’re considering</vt:lpstr>
      <vt:lpstr>Our current OCC + mixed paper container</vt:lpstr>
      <vt:lpstr>Separately recycle cardboard – Q &amp; A</vt:lpstr>
      <vt:lpstr>Separately recycle cardboard – Q &amp; A</vt:lpstr>
      <vt:lpstr>Separately recycle cardboard – Q &amp; A</vt:lpstr>
      <vt:lpstr>Separately recycle cardboard – Q &amp; A</vt:lpstr>
      <vt:lpstr>Recommendation #2 Replace our compactor truck with a new stationary compactor and breakaway container</vt:lpstr>
      <vt:lpstr>Replace the compactor truck – Background</vt:lpstr>
      <vt:lpstr>Replace the compactor truck – Background</vt:lpstr>
      <vt:lpstr>Replace the compactor truck – Background</vt:lpstr>
      <vt:lpstr>Replace the compactor truck – Background</vt:lpstr>
      <vt:lpstr>Replace the compactor truck – Investment</vt:lpstr>
      <vt:lpstr>Replace the compactor truck – Budget impact</vt:lpstr>
      <vt:lpstr>Compactor style we’re considering</vt:lpstr>
      <vt:lpstr>Replace the compactor truck – Q &amp; A</vt:lpstr>
      <vt:lpstr>Replace the compactor truck – Q &amp; A</vt:lpstr>
      <vt:lpstr>Replace compactor truck – Q and A</vt:lpstr>
      <vt:lpstr>Replace the compactor truck – Q &amp; A</vt:lpstr>
      <vt:lpstr>Replace the compactor truck – Q &amp; A</vt:lpstr>
      <vt:lpstr>Recommendation #3  Rent a mobile office container before the start of winter</vt:lpstr>
      <vt:lpstr>Mobile office container – Background</vt:lpstr>
      <vt:lpstr>Mobile office container – Regulatory argument</vt:lpstr>
      <vt:lpstr>Mobile office container – Details</vt:lpstr>
      <vt:lpstr>Mobile office container – Example</vt:lpstr>
      <vt:lpstr>Recommendation #4 At our 2019 Town Meeting, ask voters to decide whether to send mixed paper to the trash-to-energy plant, or continue to recycle it.</vt:lpstr>
      <vt:lpstr>Mixed paper – Trash-to-energy or recycle</vt:lpstr>
      <vt:lpstr>Mixed paper: Trash-to-energy or recycle?</vt:lpstr>
      <vt:lpstr>Mixed paper: Trash-to-energy or recycle?</vt:lpstr>
      <vt:lpstr>Mixed paper – Q and A</vt:lpstr>
      <vt:lpstr>Recommendation #5 Establish two traffic lanes around the Transfer Station building.</vt:lpstr>
      <vt:lpstr>Establish two traffic lanes around the TS building</vt:lpstr>
      <vt:lpstr>Recommendation #6  Budget for minor site work, minor building modifications, and contingencies.</vt:lpstr>
      <vt:lpstr>Budget for site work, building mods, etc.</vt:lpstr>
      <vt:lpstr>Price quotes and what’s next</vt:lpstr>
      <vt:lpstr>Price quotes: New compactor and hauling</vt:lpstr>
      <vt:lpstr>Price quotes: Cardboard recycling and other</vt:lpstr>
      <vt:lpstr>Future – Our to do 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Solid Waste Committee  Progress Report and  Preliminary Recommendations</dc:title>
  <dc:creator>Chris Blair</dc:creator>
  <cp:lastModifiedBy>Canterbury Planning Board</cp:lastModifiedBy>
  <cp:revision>25</cp:revision>
  <cp:lastPrinted>2018-10-05T00:35:34Z</cp:lastPrinted>
  <dcterms:created xsi:type="dcterms:W3CDTF">2018-08-27T17:53:21Z</dcterms:created>
  <dcterms:modified xsi:type="dcterms:W3CDTF">2022-11-01T23:20:10Z</dcterms:modified>
</cp:coreProperties>
</file>